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9593838" cy="2880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72">
          <p15:clr>
            <a:srgbClr val="A4A3A4"/>
          </p15:clr>
        </p15:guide>
        <p15:guide id="2" pos="124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668"/>
    <a:srgbClr val="0F4F83"/>
    <a:srgbClr val="05608D"/>
    <a:srgbClr val="003366"/>
    <a:srgbClr val="333399"/>
    <a:srgbClr val="336699"/>
    <a:srgbClr val="009999"/>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061" autoAdjust="0"/>
  </p:normalViewPr>
  <p:slideViewPr>
    <p:cSldViewPr snapToGrid="0">
      <p:cViewPr>
        <p:scale>
          <a:sx n="33" d="100"/>
          <a:sy n="33" d="100"/>
        </p:scale>
        <p:origin x="108" y="-438"/>
      </p:cViewPr>
      <p:guideLst>
        <p:guide orient="horz" pos="9072"/>
        <p:guide pos="1247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E6E452-5945-4432-8EF5-646C875B0287}" type="datetimeFigureOut">
              <a:rPr lang="en-US" smtClean="0"/>
              <a:t>12/21/2025</a:t>
            </a:fld>
            <a:endParaRPr lang="en-US"/>
          </a:p>
        </p:txBody>
      </p:sp>
      <p:sp>
        <p:nvSpPr>
          <p:cNvPr id="4" name="Slide Image Placeholder 3"/>
          <p:cNvSpPr>
            <a:spLocks noGrp="1" noRot="1" noChangeAspect="1"/>
          </p:cNvSpPr>
          <p:nvPr>
            <p:ph type="sldImg" idx="2"/>
          </p:nvPr>
        </p:nvSpPr>
        <p:spPr>
          <a:xfrm>
            <a:off x="1308100" y="1143000"/>
            <a:ext cx="4241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E7748-DB14-4AB6-BEE5-E10C04476871}" type="slidenum">
              <a:rPr lang="en-US" smtClean="0"/>
              <a:t>‹#›</a:t>
            </a:fld>
            <a:endParaRPr lang="en-US"/>
          </a:p>
        </p:txBody>
      </p:sp>
    </p:spTree>
    <p:extLst>
      <p:ext uri="{BB962C8B-B14F-4D97-AF65-F5344CB8AC3E}">
        <p14:creationId xmlns:p14="http://schemas.microsoft.com/office/powerpoint/2010/main" val="1970405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E7748-DB14-4AB6-BEE5-E10C04476871}" type="slidenum">
              <a:rPr lang="en-US" smtClean="0"/>
              <a:t>1</a:t>
            </a:fld>
            <a:endParaRPr lang="en-US"/>
          </a:p>
        </p:txBody>
      </p:sp>
    </p:spTree>
    <p:extLst>
      <p:ext uri="{BB962C8B-B14F-4D97-AF65-F5344CB8AC3E}">
        <p14:creationId xmlns:p14="http://schemas.microsoft.com/office/powerpoint/2010/main" val="1757443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69538" y="4713925"/>
            <a:ext cx="33654762" cy="1002792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4949230" y="15128560"/>
            <a:ext cx="29695379" cy="6954200"/>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33DBC2-0DDA-4AE2-90AC-CF69A45A9235}" type="datetimeFigureOut">
              <a:rPr lang="en-US" smtClean="0"/>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6DE7E-2646-486D-B3BC-31E2087D5B83}" type="slidenum">
              <a:rPr lang="en-US" smtClean="0"/>
              <a:t>‹#›</a:t>
            </a:fld>
            <a:endParaRPr lang="en-US"/>
          </a:p>
        </p:txBody>
      </p:sp>
    </p:spTree>
    <p:extLst>
      <p:ext uri="{BB962C8B-B14F-4D97-AF65-F5344CB8AC3E}">
        <p14:creationId xmlns:p14="http://schemas.microsoft.com/office/powerpoint/2010/main" val="3254791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33DBC2-0DDA-4AE2-90AC-CF69A45A9235}" type="datetimeFigureOut">
              <a:rPr lang="en-US" smtClean="0"/>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6DE7E-2646-486D-B3BC-31E2087D5B83}" type="slidenum">
              <a:rPr lang="en-US" smtClean="0"/>
              <a:t>‹#›</a:t>
            </a:fld>
            <a:endParaRPr lang="en-US"/>
          </a:p>
        </p:txBody>
      </p:sp>
    </p:spTree>
    <p:extLst>
      <p:ext uri="{BB962C8B-B14F-4D97-AF65-F5344CB8AC3E}">
        <p14:creationId xmlns:p14="http://schemas.microsoft.com/office/powerpoint/2010/main" val="439348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334343" y="1533525"/>
            <a:ext cx="8537421" cy="2440972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22079" y="1533525"/>
            <a:ext cx="25117341" cy="24409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33DBC2-0DDA-4AE2-90AC-CF69A45A9235}" type="datetimeFigureOut">
              <a:rPr lang="en-US" smtClean="0"/>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6DE7E-2646-486D-B3BC-31E2087D5B83}" type="slidenum">
              <a:rPr lang="en-US" smtClean="0"/>
              <a:t>‹#›</a:t>
            </a:fld>
            <a:endParaRPr lang="en-US"/>
          </a:p>
        </p:txBody>
      </p:sp>
    </p:spTree>
    <p:extLst>
      <p:ext uri="{BB962C8B-B14F-4D97-AF65-F5344CB8AC3E}">
        <p14:creationId xmlns:p14="http://schemas.microsoft.com/office/powerpoint/2010/main" val="1488303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33DBC2-0DDA-4AE2-90AC-CF69A45A9235}" type="datetimeFigureOut">
              <a:rPr lang="en-US" smtClean="0"/>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6DE7E-2646-486D-B3BC-31E2087D5B83}" type="slidenum">
              <a:rPr lang="en-US" smtClean="0"/>
              <a:t>‹#›</a:t>
            </a:fld>
            <a:endParaRPr lang="en-US"/>
          </a:p>
        </p:txBody>
      </p:sp>
    </p:spTree>
    <p:extLst>
      <p:ext uri="{BB962C8B-B14F-4D97-AF65-F5344CB8AC3E}">
        <p14:creationId xmlns:p14="http://schemas.microsoft.com/office/powerpoint/2010/main" val="328102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01457" y="7180906"/>
            <a:ext cx="34149685" cy="11981495"/>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2701457" y="19275751"/>
            <a:ext cx="34149685" cy="6300785"/>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33DBC2-0DDA-4AE2-90AC-CF69A45A9235}" type="datetimeFigureOut">
              <a:rPr lang="en-US" smtClean="0"/>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6DE7E-2646-486D-B3BC-31E2087D5B83}" type="slidenum">
              <a:rPr lang="en-US" smtClean="0"/>
              <a:t>‹#›</a:t>
            </a:fld>
            <a:endParaRPr lang="en-US"/>
          </a:p>
        </p:txBody>
      </p:sp>
    </p:spTree>
    <p:extLst>
      <p:ext uri="{BB962C8B-B14F-4D97-AF65-F5344CB8AC3E}">
        <p14:creationId xmlns:p14="http://schemas.microsoft.com/office/powerpoint/2010/main" val="3828500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22076" y="7667625"/>
            <a:ext cx="16827381" cy="18275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044381" y="7667625"/>
            <a:ext cx="16827381" cy="18275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33DBC2-0DDA-4AE2-90AC-CF69A45A9235}" type="datetimeFigureOut">
              <a:rPr lang="en-US" smtClean="0"/>
              <a:t>12/21/2025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A6DE7E-2646-486D-B3BC-31E2087D5B83}" type="slidenum">
              <a:rPr lang="en-US" smtClean="0"/>
              <a:t>‹#›</a:t>
            </a:fld>
            <a:endParaRPr lang="en-US"/>
          </a:p>
        </p:txBody>
      </p:sp>
    </p:spTree>
    <p:extLst>
      <p:ext uri="{BB962C8B-B14F-4D97-AF65-F5344CB8AC3E}">
        <p14:creationId xmlns:p14="http://schemas.microsoft.com/office/powerpoint/2010/main" val="1045647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27234" y="1533531"/>
            <a:ext cx="34149685" cy="556736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27238" y="7060885"/>
            <a:ext cx="16750047"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2727238" y="10521315"/>
            <a:ext cx="16750047" cy="15475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044383" y="7060885"/>
            <a:ext cx="16832538"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20044383" y="10521315"/>
            <a:ext cx="16832538" cy="15475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33DBC2-0DDA-4AE2-90AC-CF69A45A9235}" type="datetimeFigureOut">
              <a:rPr lang="en-US" smtClean="0"/>
              <a:t>12/21/2025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A6DE7E-2646-486D-B3BC-31E2087D5B83}" type="slidenum">
              <a:rPr lang="en-US" smtClean="0"/>
              <a:t>‹#›</a:t>
            </a:fld>
            <a:endParaRPr lang="en-US"/>
          </a:p>
        </p:txBody>
      </p:sp>
    </p:spTree>
    <p:extLst>
      <p:ext uri="{BB962C8B-B14F-4D97-AF65-F5344CB8AC3E}">
        <p14:creationId xmlns:p14="http://schemas.microsoft.com/office/powerpoint/2010/main" val="910036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33DBC2-0DDA-4AE2-90AC-CF69A45A9235}" type="datetimeFigureOut">
              <a:rPr lang="en-US" smtClean="0"/>
              <a:t>12/21/2025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A6DE7E-2646-486D-B3BC-31E2087D5B83}" type="slidenum">
              <a:rPr lang="en-US" smtClean="0"/>
              <a:t>‹#›</a:t>
            </a:fld>
            <a:endParaRPr lang="en-US"/>
          </a:p>
        </p:txBody>
      </p:sp>
    </p:spTree>
    <p:extLst>
      <p:ext uri="{BB962C8B-B14F-4D97-AF65-F5344CB8AC3E}">
        <p14:creationId xmlns:p14="http://schemas.microsoft.com/office/powerpoint/2010/main" val="3672900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3DBC2-0DDA-4AE2-90AC-CF69A45A9235}" type="datetimeFigureOut">
              <a:rPr lang="en-US" smtClean="0"/>
              <a:t>12/21/2025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A6DE7E-2646-486D-B3BC-31E2087D5B83}" type="slidenum">
              <a:rPr lang="en-US" smtClean="0"/>
              <a:t>‹#›</a:t>
            </a:fld>
            <a:endParaRPr lang="en-US"/>
          </a:p>
        </p:txBody>
      </p:sp>
    </p:spTree>
    <p:extLst>
      <p:ext uri="{BB962C8B-B14F-4D97-AF65-F5344CB8AC3E}">
        <p14:creationId xmlns:p14="http://schemas.microsoft.com/office/powerpoint/2010/main" val="120450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27234" y="1920240"/>
            <a:ext cx="12770043" cy="672084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16832538" y="4147191"/>
            <a:ext cx="20044380" cy="20469225"/>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27234" y="8641080"/>
            <a:ext cx="12770043"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4633DBC2-0DDA-4AE2-90AC-CF69A45A9235}" type="datetimeFigureOut">
              <a:rPr lang="en-US" smtClean="0"/>
              <a:t>12/21/2025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A6DE7E-2646-486D-B3BC-31E2087D5B83}" type="slidenum">
              <a:rPr lang="en-US" smtClean="0"/>
              <a:t>‹#›</a:t>
            </a:fld>
            <a:endParaRPr lang="en-US"/>
          </a:p>
        </p:txBody>
      </p:sp>
    </p:spTree>
    <p:extLst>
      <p:ext uri="{BB962C8B-B14F-4D97-AF65-F5344CB8AC3E}">
        <p14:creationId xmlns:p14="http://schemas.microsoft.com/office/powerpoint/2010/main" val="4171980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27234" y="1920240"/>
            <a:ext cx="12770043" cy="672084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6832538" y="4147191"/>
            <a:ext cx="20044380" cy="20469225"/>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2727234" y="8641080"/>
            <a:ext cx="12770043"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4633DBC2-0DDA-4AE2-90AC-CF69A45A9235}" type="datetimeFigureOut">
              <a:rPr lang="en-US" smtClean="0"/>
              <a:t>12/21/2025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A6DE7E-2646-486D-B3BC-31E2087D5B83}" type="slidenum">
              <a:rPr lang="en-US" smtClean="0"/>
              <a:t>‹#›</a:t>
            </a:fld>
            <a:endParaRPr lang="en-US"/>
          </a:p>
        </p:txBody>
      </p:sp>
    </p:spTree>
    <p:extLst>
      <p:ext uri="{BB962C8B-B14F-4D97-AF65-F5344CB8AC3E}">
        <p14:creationId xmlns:p14="http://schemas.microsoft.com/office/powerpoint/2010/main" val="1416474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22077" y="1533531"/>
            <a:ext cx="34149685" cy="55673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22077" y="7667625"/>
            <a:ext cx="34149685" cy="18275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22076" y="26696676"/>
            <a:ext cx="8908614" cy="1533525"/>
          </a:xfrm>
          <a:prstGeom prst="rect">
            <a:avLst/>
          </a:prstGeom>
        </p:spPr>
        <p:txBody>
          <a:bodyPr vert="horz" lIns="91440" tIns="45720" rIns="91440" bIns="45720" rtlCol="0" anchor="ctr"/>
          <a:lstStyle>
            <a:lvl1pPr algn="l">
              <a:defRPr sz="5040">
                <a:solidFill>
                  <a:schemeClr val="tx1">
                    <a:tint val="75000"/>
                  </a:schemeClr>
                </a:solidFill>
              </a:defRPr>
            </a:lvl1pPr>
          </a:lstStyle>
          <a:p>
            <a:fld id="{4633DBC2-0DDA-4AE2-90AC-CF69A45A9235}" type="datetimeFigureOut">
              <a:rPr lang="en-US" smtClean="0"/>
              <a:t>12/21/2025</a:t>
            </a:fld>
            <a:endParaRPr lang="en-US"/>
          </a:p>
        </p:txBody>
      </p:sp>
      <p:sp>
        <p:nvSpPr>
          <p:cNvPr id="5" name="Footer Placeholder 4"/>
          <p:cNvSpPr>
            <a:spLocks noGrp="1"/>
          </p:cNvSpPr>
          <p:nvPr>
            <p:ph type="ftr" sz="quarter" idx="3"/>
          </p:nvPr>
        </p:nvSpPr>
        <p:spPr>
          <a:xfrm>
            <a:off x="13115459" y="26696676"/>
            <a:ext cx="13362920" cy="1533525"/>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963148" y="26696676"/>
            <a:ext cx="8908614" cy="1533525"/>
          </a:xfrm>
          <a:prstGeom prst="rect">
            <a:avLst/>
          </a:prstGeom>
        </p:spPr>
        <p:txBody>
          <a:bodyPr vert="horz" lIns="91440" tIns="45720" rIns="91440" bIns="45720" rtlCol="0" anchor="ctr"/>
          <a:lstStyle>
            <a:lvl1pPr algn="r">
              <a:defRPr sz="5040">
                <a:solidFill>
                  <a:schemeClr val="tx1">
                    <a:tint val="75000"/>
                  </a:schemeClr>
                </a:solidFill>
              </a:defRPr>
            </a:lvl1pPr>
          </a:lstStyle>
          <a:p>
            <a:fld id="{FDA6DE7E-2646-486D-B3BC-31E2087D5B83}" type="slidenum">
              <a:rPr lang="en-US" smtClean="0"/>
              <a:t>‹#›</a:t>
            </a:fld>
            <a:endParaRPr lang="en-US"/>
          </a:p>
        </p:txBody>
      </p:sp>
    </p:spTree>
    <p:extLst>
      <p:ext uri="{BB962C8B-B14F-4D97-AF65-F5344CB8AC3E}">
        <p14:creationId xmlns:p14="http://schemas.microsoft.com/office/powerpoint/2010/main" val="648832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hyperlink" Target="https://doi.org/10.1109/icrera.2017.8191244" TargetMode="External"/><Relationship Id="rId26" Type="http://schemas.openxmlformats.org/officeDocument/2006/relationships/hyperlink" Target="mailto:Mahmoud.1724025@stemismailia.moe.edu.eg" TargetMode="External"/><Relationship Id="rId39" Type="http://schemas.openxmlformats.org/officeDocument/2006/relationships/image" Target="../media/image27.png"/><Relationship Id="rId21" Type="http://schemas.openxmlformats.org/officeDocument/2006/relationships/hyperlink" Target="https://www.who.int/news-room/fact-sheets/detail/electronic-waste-%28e-waste%29" TargetMode="External"/><Relationship Id="rId34" Type="http://schemas.openxmlformats.org/officeDocument/2006/relationships/image" Target="../media/image22.png"/><Relationship Id="rId42" Type="http://schemas.openxmlformats.org/officeDocument/2006/relationships/image" Target="../media/image30.png"/><Relationship Id="rId47" Type="http://schemas.openxmlformats.org/officeDocument/2006/relationships/image" Target="../media/image35.png"/><Relationship Id="rId50" Type="http://schemas.openxmlformats.org/officeDocument/2006/relationships/image" Target="../media/image38.jpg"/><Relationship Id="rId7" Type="http://schemas.openxmlformats.org/officeDocument/2006/relationships/image" Target="../media/image4.png"/><Relationship Id="rId2" Type="http://schemas.openxmlformats.org/officeDocument/2006/relationships/notesSlide" Target="../notesSlides/notesSlide1.xml"/><Relationship Id="rId16" Type="http://schemas.openxmlformats.org/officeDocument/2006/relationships/image" Target="../media/image12.png"/><Relationship Id="rId29" Type="http://schemas.openxmlformats.org/officeDocument/2006/relationships/hyperlink" Target="mailto:ziad.1724062@stemismailia.moe.edu.eg" TargetMode="External"/><Relationship Id="rId11" Type="http://schemas.openxmlformats.org/officeDocument/2006/relationships/image" Target="../media/image7.png"/><Relationship Id="rId24" Type="http://schemas.openxmlformats.org/officeDocument/2006/relationships/image" Target="../media/image16.png"/><Relationship Id="rId32" Type="http://schemas.openxmlformats.org/officeDocument/2006/relationships/image" Target="../media/image20.jpg"/><Relationship Id="rId37" Type="http://schemas.openxmlformats.org/officeDocument/2006/relationships/image" Target="../media/image25.png"/><Relationship Id="rId40" Type="http://schemas.openxmlformats.org/officeDocument/2006/relationships/image" Target="../media/image28.png"/><Relationship Id="rId45" Type="http://schemas.openxmlformats.org/officeDocument/2006/relationships/image" Target="../media/image33.png"/><Relationship Id="rId5" Type="http://schemas.microsoft.com/office/2007/relationships/hdphoto" Target="../media/hdphoto1.wdp"/><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hyperlink" Target="mailto:Ziad.1724061@stemismailia.moe.edu.eg" TargetMode="External"/><Relationship Id="rId36" Type="http://schemas.openxmlformats.org/officeDocument/2006/relationships/image" Target="../media/image24.png"/><Relationship Id="rId49" Type="http://schemas.openxmlformats.org/officeDocument/2006/relationships/image" Target="../media/image37.png"/><Relationship Id="rId10" Type="http://schemas.openxmlformats.org/officeDocument/2006/relationships/image" Target="../media/image6.png"/><Relationship Id="rId19" Type="http://schemas.openxmlformats.org/officeDocument/2006/relationships/hyperlink" Target="https://spectrum.ieee.org/the-making-of-arduino" TargetMode="External"/><Relationship Id="rId31" Type="http://schemas.openxmlformats.org/officeDocument/2006/relationships/image" Target="../media/image19.png"/><Relationship Id="rId44" Type="http://schemas.openxmlformats.org/officeDocument/2006/relationships/image" Target="../media/image32.png"/><Relationship Id="rId4" Type="http://schemas.openxmlformats.org/officeDocument/2006/relationships/image" Target="../media/image2.png"/><Relationship Id="rId9" Type="http://schemas.microsoft.com/office/2007/relationships/hdphoto" Target="../media/hdphoto2.wdp"/><Relationship Id="rId14" Type="http://schemas.openxmlformats.org/officeDocument/2006/relationships/image" Target="../media/image10.png"/><Relationship Id="rId22" Type="http://schemas.openxmlformats.org/officeDocument/2006/relationships/image" Target="../media/image14.png"/><Relationship Id="rId27" Type="http://schemas.openxmlformats.org/officeDocument/2006/relationships/hyperlink" Target="mailto:Mohamed.1724037@stemismailia.moe.edu.eg" TargetMode="External"/><Relationship Id="rId30" Type="http://schemas.openxmlformats.org/officeDocument/2006/relationships/image" Target="../media/image18.png"/><Relationship Id="rId35" Type="http://schemas.openxmlformats.org/officeDocument/2006/relationships/image" Target="../media/image23.png"/><Relationship Id="rId43" Type="http://schemas.openxmlformats.org/officeDocument/2006/relationships/image" Target="../media/image31.png"/><Relationship Id="rId48" Type="http://schemas.openxmlformats.org/officeDocument/2006/relationships/image" Target="../media/image36.png"/><Relationship Id="rId8" Type="http://schemas.openxmlformats.org/officeDocument/2006/relationships/image" Target="../media/image5.png"/><Relationship Id="rId3" Type="http://schemas.openxmlformats.org/officeDocument/2006/relationships/image" Target="../media/image1.jpg"/><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image" Target="../media/image17.png"/><Relationship Id="rId33" Type="http://schemas.openxmlformats.org/officeDocument/2006/relationships/image" Target="../media/image21.jpg"/><Relationship Id="rId38" Type="http://schemas.openxmlformats.org/officeDocument/2006/relationships/image" Target="../media/image26.png"/><Relationship Id="rId46" Type="http://schemas.openxmlformats.org/officeDocument/2006/relationships/image" Target="../media/image34.png"/><Relationship Id="rId20" Type="http://schemas.openxmlformats.org/officeDocument/2006/relationships/hyperlink" Target="https://openstax.org/books/university-physics-volume-2/pages/9-4-ohms-law" TargetMode="External"/><Relationship Id="rId41"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11" name="Picture 10" descr="A black background with white lines">
            <a:extLst>
              <a:ext uri="{FF2B5EF4-FFF2-40B4-BE49-F238E27FC236}">
                <a16:creationId xmlns:a16="http://schemas.microsoft.com/office/drawing/2014/main" id="{3F8F0D75-0604-1F70-BFB3-87E5E17BD10D}"/>
              </a:ext>
            </a:extLst>
          </p:cNvPr>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colorTemperature colorTemp="11200"/>
                    </a14:imgEffect>
                    <a14:imgEffect>
                      <a14:saturation sat="0"/>
                    </a14:imgEffect>
                  </a14:imgLayer>
                </a14:imgProps>
              </a:ext>
              <a:ext uri="{28A0092B-C50C-407E-A947-70E740481C1C}">
                <a14:useLocalDpi xmlns:a14="http://schemas.microsoft.com/office/drawing/2010/main" val="0"/>
              </a:ext>
            </a:extLst>
          </a:blip>
          <a:srcRect l="10332" t="27028" r="10994" b="26148"/>
          <a:stretch/>
        </p:blipFill>
        <p:spPr>
          <a:xfrm rot="10800000">
            <a:off x="-976851" y="-1861399"/>
            <a:ext cx="41879520" cy="31546803"/>
          </a:xfrm>
          <a:prstGeom prst="rect">
            <a:avLst/>
          </a:prstGeom>
          <a:ln>
            <a:noFill/>
          </a:ln>
        </p:spPr>
      </p:pic>
      <p:sp>
        <p:nvSpPr>
          <p:cNvPr id="28" name="Rectangle 27"/>
          <p:cNvSpPr/>
          <p:nvPr/>
        </p:nvSpPr>
        <p:spPr>
          <a:xfrm>
            <a:off x="29376431" y="15869605"/>
            <a:ext cx="9318171" cy="59834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29418670" y="4894123"/>
            <a:ext cx="9318170" cy="30101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9739429" y="4741846"/>
            <a:ext cx="9318171" cy="231815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effectLst/>
                <a:latin typeface="Calibri" panose="020F0502020204030204" pitchFamily="34" charset="0"/>
                <a:ea typeface="Times New Roman" panose="02020603050405020304" pitchFamily="18" charset="0"/>
                <a:cs typeface="Arial" panose="020B0604020202020204" pitchFamily="34" charset="0"/>
              </a:rPr>
              <a:t>. In the third test the system could recognize all the gestures right without any error or confusion between two gestures resulting in an accuracy of 100%. </a:t>
            </a:r>
            <a:endParaRPr lang="en-US" dirty="0"/>
          </a:p>
        </p:txBody>
      </p:sp>
      <p:sp>
        <p:nvSpPr>
          <p:cNvPr id="13" name="Rectangle 12"/>
          <p:cNvSpPr/>
          <p:nvPr/>
        </p:nvSpPr>
        <p:spPr>
          <a:xfrm>
            <a:off x="10163852" y="17399732"/>
            <a:ext cx="9008593" cy="104759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800"/>
              </a:spcAft>
            </a:pPr>
            <a:endParaRPr lang="en-US" sz="18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p:cNvSpPr/>
          <p:nvPr/>
        </p:nvSpPr>
        <p:spPr>
          <a:xfrm>
            <a:off x="10135831" y="4738323"/>
            <a:ext cx="9008593" cy="119244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r>
              <a:rPr kumimoji="0" lang="en-US" altLang="en-US" sz="1800" b="1"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Voltameter methods</a:t>
            </a:r>
          </a:p>
        </p:txBody>
      </p:sp>
      <p:sp>
        <p:nvSpPr>
          <p:cNvPr id="8" name="Rectangle 7"/>
          <p:cNvSpPr/>
          <p:nvPr/>
        </p:nvSpPr>
        <p:spPr>
          <a:xfrm>
            <a:off x="1202861" y="9589299"/>
            <a:ext cx="8650711" cy="115217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004" marR="10002" indent="456297" algn="just">
              <a:lnSpc>
                <a:spcPct val="104400"/>
              </a:lnSpc>
              <a:spcBef>
                <a:spcPts val="177"/>
              </a:spcBef>
            </a:pPr>
            <a:r>
              <a:rPr lang="en-US" dirty="0">
                <a:effectLst/>
                <a:latin typeface="Times New Roman" panose="02020603050405020304" pitchFamily="18" charset="0"/>
                <a:ea typeface="Aptos" panose="020B0004020202020204" pitchFamily="34" charset="0"/>
              </a:rPr>
              <a:t>re known as Egypt's Grand Challenges. Among these three are especially critical: Improving the scientific and technological environment, reduce pollution in air, Water, and soil, and recycling garbage. One of the primary contributors to these problems is the rising cost of labs and the growing collection of electronic waste.</a:t>
            </a:r>
            <a:endParaRPr lang="en-US" sz="1772" dirty="0">
              <a:latin typeface="Calibri"/>
              <a:cs typeface="Calibri"/>
            </a:endParaRPr>
          </a:p>
        </p:txBody>
      </p:sp>
      <p:sp>
        <p:nvSpPr>
          <p:cNvPr id="5" name="Rectangle 4"/>
          <p:cNvSpPr/>
          <p:nvPr/>
        </p:nvSpPr>
        <p:spPr>
          <a:xfrm>
            <a:off x="1245051" y="4726466"/>
            <a:ext cx="8622848" cy="41863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Diagonal Corners Snipped 22">
            <a:extLst>
              <a:ext uri="{FF2B5EF4-FFF2-40B4-BE49-F238E27FC236}">
                <a16:creationId xmlns:a16="http://schemas.microsoft.com/office/drawing/2014/main" id="{8466B1A2-4075-261D-E6C7-2EA769223BBE}"/>
              </a:ext>
            </a:extLst>
          </p:cNvPr>
          <p:cNvSpPr/>
          <p:nvPr/>
        </p:nvSpPr>
        <p:spPr>
          <a:xfrm>
            <a:off x="4812632" y="309366"/>
            <a:ext cx="28889539" cy="3740643"/>
          </a:xfrm>
          <a:prstGeom prst="snip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Oval 23">
            <a:extLst>
              <a:ext uri="{FF2B5EF4-FFF2-40B4-BE49-F238E27FC236}">
                <a16:creationId xmlns:a16="http://schemas.microsoft.com/office/drawing/2014/main" id="{88D57701-8575-0B48-35EF-6B08B2B6A5E9}"/>
              </a:ext>
            </a:extLst>
          </p:cNvPr>
          <p:cNvSpPr/>
          <p:nvPr/>
        </p:nvSpPr>
        <p:spPr>
          <a:xfrm>
            <a:off x="463517" y="109831"/>
            <a:ext cx="3820886" cy="3694496"/>
          </a:xfrm>
          <a:prstGeom prst="ellipse">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1A34F5CA-D3CE-C085-E4F7-2F5890F197DF}"/>
              </a:ext>
            </a:extLst>
          </p:cNvPr>
          <p:cNvSpPr/>
          <p:nvPr/>
        </p:nvSpPr>
        <p:spPr>
          <a:xfrm>
            <a:off x="35025047" y="178076"/>
            <a:ext cx="3820886" cy="3694496"/>
          </a:xfrm>
          <a:prstGeom prst="ellipse">
            <a:avLst/>
          </a:prstGeom>
          <a:solidFill>
            <a:schemeClr val="bg1"/>
          </a:solidFill>
          <a:ln w="190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A logo with a eagle and arabic writing&#10;&#10;Description automatically generated">
            <a:extLst>
              <a:ext uri="{FF2B5EF4-FFF2-40B4-BE49-F238E27FC236}">
                <a16:creationId xmlns:a16="http://schemas.microsoft.com/office/drawing/2014/main" id="{FB1135C1-837F-F22A-2DA3-54D267B635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10246" y="199098"/>
            <a:ext cx="3820886" cy="3694496"/>
          </a:xfrm>
          <a:prstGeom prst="rect">
            <a:avLst/>
          </a:prstGeom>
        </p:spPr>
      </p:pic>
      <p:sp>
        <p:nvSpPr>
          <p:cNvPr id="27" name="Rectangle: Diagonal Corners Snipped 26">
            <a:extLst>
              <a:ext uri="{FF2B5EF4-FFF2-40B4-BE49-F238E27FC236}">
                <a16:creationId xmlns:a16="http://schemas.microsoft.com/office/drawing/2014/main" id="{F1E3F99A-5503-E8A7-C529-666DDDE9A1F0}"/>
              </a:ext>
            </a:extLst>
          </p:cNvPr>
          <p:cNvSpPr/>
          <p:nvPr/>
        </p:nvSpPr>
        <p:spPr>
          <a:xfrm>
            <a:off x="5323114" y="609597"/>
            <a:ext cx="27978743" cy="3083047"/>
          </a:xfrm>
          <a:prstGeom prst="snip2DiagRect">
            <a:avLst/>
          </a:prstGeom>
          <a:solidFill>
            <a:srgbClr val="2A4668"/>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descr="A logo of a ship wheel with colorful text&#10;&#10;Description automatically generated">
            <a:extLst>
              <a:ext uri="{FF2B5EF4-FFF2-40B4-BE49-F238E27FC236}">
                <a16:creationId xmlns:a16="http://schemas.microsoft.com/office/drawing/2014/main" id="{83E7752B-1554-EB65-66C2-942D92AAB6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0556" y="-220425"/>
            <a:ext cx="6950389" cy="4633592"/>
          </a:xfrm>
          <a:prstGeom prst="rect">
            <a:avLst/>
          </a:prstGeom>
        </p:spPr>
      </p:pic>
      <p:pic>
        <p:nvPicPr>
          <p:cNvPr id="1027" name="Picture 3" descr="A:\downloads\—Pngtree—vector navy blue title png_3188113.png"/>
          <p:cNvPicPr>
            <a:picLocks noChangeAspect="1" noChangeArrowheads="1"/>
          </p:cNvPicPr>
          <p:nvPr/>
        </p:nvPicPr>
        <p:blipFill rotWithShape="1">
          <a:blip r:embed="rId8">
            <a:duotone>
              <a:prstClr val="black"/>
              <a:schemeClr val="accent5">
                <a:tint val="45000"/>
                <a:satMod val="400000"/>
              </a:schemeClr>
            </a:duotone>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l="5416" t="36030" r="6545" b="29222"/>
          <a:stretch/>
        </p:blipFill>
        <p:spPr bwMode="auto">
          <a:xfrm>
            <a:off x="1746371" y="3950132"/>
            <a:ext cx="6322116" cy="2040873"/>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1A559F41-E763-CECE-C17E-88C72F95D1FC}"/>
              </a:ext>
            </a:extLst>
          </p:cNvPr>
          <p:cNvSpPr txBox="1"/>
          <p:nvPr/>
        </p:nvSpPr>
        <p:spPr>
          <a:xfrm>
            <a:off x="2915915" y="4132957"/>
            <a:ext cx="4862147" cy="1200329"/>
          </a:xfrm>
          <a:prstGeom prst="rect">
            <a:avLst/>
          </a:prstGeom>
          <a:noFill/>
        </p:spPr>
        <p:txBody>
          <a:bodyPr wrap="square" rtlCol="0">
            <a:spAutoFit/>
          </a:bodyPr>
          <a:lstStyle/>
          <a:p>
            <a:r>
              <a:rPr lang="en-US" sz="7200" b="1" dirty="0">
                <a:solidFill>
                  <a:schemeClr val="bg1"/>
                </a:solidFill>
                <a:effectLst>
                  <a:outerShdw blurRad="38100" dist="38100" dir="2700000" algn="tl">
                    <a:srgbClr val="000000">
                      <a:alpha val="43137"/>
                    </a:srgbClr>
                  </a:outerShdw>
                </a:effectLst>
              </a:rPr>
              <a:t>Abstract</a:t>
            </a:r>
            <a:r>
              <a:rPr lang="en-US" sz="6000" b="1" dirty="0">
                <a:solidFill>
                  <a:schemeClr val="bg1"/>
                </a:solidFill>
                <a:effectLst>
                  <a:outerShdw blurRad="38100" dist="38100" dir="2700000" algn="tl">
                    <a:srgbClr val="000000">
                      <a:alpha val="43137"/>
                    </a:srgbClr>
                  </a:outerShdw>
                </a:effectLst>
              </a:rPr>
              <a:t> </a:t>
            </a:r>
          </a:p>
        </p:txBody>
      </p:sp>
      <p:sp>
        <p:nvSpPr>
          <p:cNvPr id="4" name="Oval 3"/>
          <p:cNvSpPr/>
          <p:nvPr/>
        </p:nvSpPr>
        <p:spPr>
          <a:xfrm>
            <a:off x="1270345" y="4036023"/>
            <a:ext cx="1373009" cy="14328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3" descr="A:\downloads\—Pngtree—vector navy blue title png_3188113.png"/>
          <p:cNvPicPr>
            <a:picLocks noChangeAspect="1" noChangeArrowheads="1"/>
          </p:cNvPicPr>
          <p:nvPr/>
        </p:nvPicPr>
        <p:blipFill rotWithShape="1">
          <a:blip r:embed="rId8">
            <a:duotone>
              <a:prstClr val="black"/>
              <a:schemeClr val="accent5">
                <a:tint val="45000"/>
                <a:satMod val="400000"/>
              </a:schemeClr>
            </a:duotone>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l="5416" t="36030" r="6545" b="29222"/>
          <a:stretch/>
        </p:blipFill>
        <p:spPr bwMode="auto">
          <a:xfrm>
            <a:off x="1387849" y="8822247"/>
            <a:ext cx="6322116" cy="1927544"/>
          </a:xfrm>
          <a:prstGeom prst="rect">
            <a:avLst/>
          </a:prstGeom>
          <a:noFill/>
          <a:extLst>
            <a:ext uri="{909E8E84-426E-40DD-AFC4-6F175D3DCCD1}">
              <a14:hiddenFill xmlns:a14="http://schemas.microsoft.com/office/drawing/2010/main">
                <a:solidFill>
                  <a:srgbClr val="FFFFFF"/>
                </a:solidFill>
              </a14:hiddenFill>
            </a:ext>
          </a:extLst>
        </p:spPr>
      </p:pic>
      <p:sp>
        <p:nvSpPr>
          <p:cNvPr id="57" name="Oval 56"/>
          <p:cNvSpPr/>
          <p:nvPr/>
        </p:nvSpPr>
        <p:spPr>
          <a:xfrm>
            <a:off x="1202860" y="9031211"/>
            <a:ext cx="1210705" cy="11368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2B9DCCDF-97F3-A23A-11BE-CBEACCF36709}"/>
              </a:ext>
            </a:extLst>
          </p:cNvPr>
          <p:cNvSpPr txBox="1"/>
          <p:nvPr/>
        </p:nvSpPr>
        <p:spPr>
          <a:xfrm>
            <a:off x="2413565" y="8887134"/>
            <a:ext cx="5491700" cy="1200329"/>
          </a:xfrm>
          <a:prstGeom prst="rect">
            <a:avLst/>
          </a:prstGeom>
          <a:noFill/>
        </p:spPr>
        <p:txBody>
          <a:bodyPr wrap="square" rtlCol="0">
            <a:spAutoFit/>
          </a:bodyPr>
          <a:lstStyle/>
          <a:p>
            <a:r>
              <a:rPr lang="en-US" sz="7200" b="1" dirty="0">
                <a:solidFill>
                  <a:schemeClr val="bg1"/>
                </a:solidFill>
                <a:effectLst>
                  <a:outerShdw blurRad="38100" dist="38100" dir="2700000" algn="tl">
                    <a:srgbClr val="000000">
                      <a:alpha val="43137"/>
                    </a:srgbClr>
                  </a:outerShdw>
                </a:effectLst>
              </a:rPr>
              <a:t>Introduction</a:t>
            </a:r>
            <a:r>
              <a:rPr lang="en-US" sz="6000" b="1" dirty="0">
                <a:solidFill>
                  <a:schemeClr val="bg1"/>
                </a:solidFill>
                <a:effectLst>
                  <a:outerShdw blurRad="38100" dist="38100" dir="2700000" algn="tl">
                    <a:srgbClr val="000000">
                      <a:alpha val="43137"/>
                    </a:srgbClr>
                  </a:outerShdw>
                </a:effectLst>
              </a:rPr>
              <a:t> </a:t>
            </a:r>
          </a:p>
        </p:txBody>
      </p:sp>
      <p:pic>
        <p:nvPicPr>
          <p:cNvPr id="64" name="Picture 3" descr="A:\downloads\—Pngtree—vector navy blue title png_3188113.png"/>
          <p:cNvPicPr>
            <a:picLocks noChangeAspect="1" noChangeArrowheads="1"/>
          </p:cNvPicPr>
          <p:nvPr/>
        </p:nvPicPr>
        <p:blipFill rotWithShape="1">
          <a:blip r:embed="rId8">
            <a:duotone>
              <a:prstClr val="black"/>
              <a:schemeClr val="accent5">
                <a:tint val="45000"/>
                <a:satMod val="400000"/>
              </a:schemeClr>
            </a:duotone>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l="5416" t="36030" r="6545" b="29222"/>
          <a:stretch/>
        </p:blipFill>
        <p:spPr bwMode="auto">
          <a:xfrm>
            <a:off x="20182114" y="3947867"/>
            <a:ext cx="6322116" cy="2238534"/>
          </a:xfrm>
          <a:prstGeom prst="rect">
            <a:avLst/>
          </a:prstGeom>
          <a:noFill/>
          <a:extLst>
            <a:ext uri="{909E8E84-426E-40DD-AFC4-6F175D3DCCD1}">
              <a14:hiddenFill xmlns:a14="http://schemas.microsoft.com/office/drawing/2010/main">
                <a:solidFill>
                  <a:srgbClr val="FFFFFF"/>
                </a:solidFill>
              </a14:hiddenFill>
            </a:ext>
          </a:extLst>
        </p:spPr>
      </p:pic>
      <p:sp>
        <p:nvSpPr>
          <p:cNvPr id="65" name="Oval 64"/>
          <p:cNvSpPr/>
          <p:nvPr/>
        </p:nvSpPr>
        <p:spPr>
          <a:xfrm>
            <a:off x="19711284" y="4116534"/>
            <a:ext cx="1373009" cy="13296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A4EDC9F4-FBAE-D972-AD08-ECF76431BD70}"/>
              </a:ext>
            </a:extLst>
          </p:cNvPr>
          <p:cNvSpPr txBox="1"/>
          <p:nvPr/>
        </p:nvSpPr>
        <p:spPr>
          <a:xfrm>
            <a:off x="21298172" y="4151771"/>
            <a:ext cx="4790817" cy="1200329"/>
          </a:xfrm>
          <a:prstGeom prst="rect">
            <a:avLst/>
          </a:prstGeom>
          <a:noFill/>
        </p:spPr>
        <p:txBody>
          <a:bodyPr wrap="square" rtlCol="0">
            <a:spAutoFit/>
          </a:bodyPr>
          <a:lstStyle/>
          <a:p>
            <a:r>
              <a:rPr lang="en-US" sz="7200" b="1" dirty="0">
                <a:solidFill>
                  <a:schemeClr val="bg1"/>
                </a:solidFill>
                <a:effectLst>
                  <a:outerShdw blurRad="38100" dist="38100" dir="2700000" algn="tl">
                    <a:srgbClr val="000000">
                      <a:alpha val="43137"/>
                    </a:srgbClr>
                  </a:outerShdw>
                </a:effectLst>
              </a:rPr>
              <a:t>Analysis</a:t>
            </a:r>
            <a:r>
              <a:rPr lang="en-US" sz="6000" b="1" dirty="0">
                <a:solidFill>
                  <a:schemeClr val="bg1"/>
                </a:solidFill>
                <a:effectLst>
                  <a:outerShdw blurRad="38100" dist="38100" dir="2700000" algn="tl">
                    <a:srgbClr val="000000">
                      <a:alpha val="43137"/>
                    </a:srgbClr>
                  </a:outerShdw>
                </a:effectLst>
              </a:rPr>
              <a:t> </a:t>
            </a:r>
          </a:p>
        </p:txBody>
      </p:sp>
      <p:pic>
        <p:nvPicPr>
          <p:cNvPr id="66" name="Picture 3" descr="A:\downloads\—Pngtree—vector navy blue title png_3188113.png"/>
          <p:cNvPicPr>
            <a:picLocks noChangeAspect="1" noChangeArrowheads="1"/>
          </p:cNvPicPr>
          <p:nvPr/>
        </p:nvPicPr>
        <p:blipFill rotWithShape="1">
          <a:blip r:embed="rId8">
            <a:duotone>
              <a:prstClr val="black"/>
              <a:schemeClr val="accent5">
                <a:tint val="45000"/>
                <a:satMod val="400000"/>
              </a:schemeClr>
            </a:duotone>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l="5416" t="36030" r="6545" b="29222"/>
          <a:stretch/>
        </p:blipFill>
        <p:spPr bwMode="auto">
          <a:xfrm>
            <a:off x="29805921" y="3887535"/>
            <a:ext cx="6322116" cy="2238534"/>
          </a:xfrm>
          <a:prstGeom prst="rect">
            <a:avLst/>
          </a:prstGeom>
          <a:noFill/>
          <a:extLst>
            <a:ext uri="{909E8E84-426E-40DD-AFC4-6F175D3DCCD1}">
              <a14:hiddenFill xmlns:a14="http://schemas.microsoft.com/office/drawing/2010/main">
                <a:solidFill>
                  <a:srgbClr val="FFFFFF"/>
                </a:solidFill>
              </a14:hiddenFill>
            </a:ext>
          </a:extLst>
        </p:spPr>
      </p:pic>
      <p:sp>
        <p:nvSpPr>
          <p:cNvPr id="67" name="Oval 66"/>
          <p:cNvSpPr/>
          <p:nvPr/>
        </p:nvSpPr>
        <p:spPr>
          <a:xfrm>
            <a:off x="29377704" y="4055605"/>
            <a:ext cx="1373009" cy="13296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3564FDEA-5737-440D-79FA-C66B5BAFFB34}"/>
              </a:ext>
            </a:extLst>
          </p:cNvPr>
          <p:cNvSpPr txBox="1"/>
          <p:nvPr/>
        </p:nvSpPr>
        <p:spPr>
          <a:xfrm>
            <a:off x="31026190" y="4140457"/>
            <a:ext cx="4790817" cy="1200329"/>
          </a:xfrm>
          <a:prstGeom prst="rect">
            <a:avLst/>
          </a:prstGeom>
          <a:noFill/>
        </p:spPr>
        <p:txBody>
          <a:bodyPr wrap="square" rtlCol="0">
            <a:spAutoFit/>
          </a:bodyPr>
          <a:lstStyle/>
          <a:p>
            <a:r>
              <a:rPr lang="en-US" sz="7200" b="1" dirty="0">
                <a:solidFill>
                  <a:schemeClr val="bg1"/>
                </a:solidFill>
                <a:effectLst>
                  <a:outerShdw blurRad="38100" dist="38100" dir="2700000" algn="tl">
                    <a:srgbClr val="000000">
                      <a:alpha val="43137"/>
                    </a:srgbClr>
                  </a:outerShdw>
                </a:effectLst>
              </a:rPr>
              <a:t>Conclusion</a:t>
            </a:r>
            <a:endParaRPr lang="en-US" sz="6000" b="1" dirty="0">
              <a:solidFill>
                <a:schemeClr val="bg1"/>
              </a:solidFill>
              <a:effectLst>
                <a:outerShdw blurRad="38100" dist="38100" dir="2700000" algn="tl">
                  <a:srgbClr val="000000">
                    <a:alpha val="43137"/>
                  </a:srgbClr>
                </a:outerShdw>
              </a:effectLst>
            </a:endParaRPr>
          </a:p>
        </p:txBody>
      </p:sp>
      <p:sp>
        <p:nvSpPr>
          <p:cNvPr id="21" name="Rectangle 20"/>
          <p:cNvSpPr/>
          <p:nvPr/>
        </p:nvSpPr>
        <p:spPr>
          <a:xfrm>
            <a:off x="29376431" y="8817874"/>
            <a:ext cx="9292517" cy="61877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8" name="Picture 3" descr="A:\downloads\—Pngtree—vector navy blue title png_3188113.png"/>
          <p:cNvPicPr>
            <a:picLocks noChangeAspect="1" noChangeArrowheads="1"/>
          </p:cNvPicPr>
          <p:nvPr/>
        </p:nvPicPr>
        <p:blipFill rotWithShape="1">
          <a:blip r:embed="rId8">
            <a:duotone>
              <a:prstClr val="black"/>
              <a:schemeClr val="accent5">
                <a:tint val="45000"/>
                <a:satMod val="400000"/>
              </a:schemeClr>
            </a:duotone>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l="5416" t="36030" r="6545" b="29222"/>
          <a:stretch/>
        </p:blipFill>
        <p:spPr bwMode="auto">
          <a:xfrm>
            <a:off x="29687518" y="7915187"/>
            <a:ext cx="8029306" cy="2238534"/>
          </a:xfrm>
          <a:prstGeom prst="rect">
            <a:avLst/>
          </a:prstGeom>
          <a:noFill/>
          <a:extLst>
            <a:ext uri="{909E8E84-426E-40DD-AFC4-6F175D3DCCD1}">
              <a14:hiddenFill xmlns:a14="http://schemas.microsoft.com/office/drawing/2010/main">
                <a:solidFill>
                  <a:srgbClr val="FFFFFF"/>
                </a:solidFill>
              </a14:hiddenFill>
            </a:ext>
          </a:extLst>
        </p:spPr>
      </p:pic>
      <p:sp>
        <p:nvSpPr>
          <p:cNvPr id="69" name="Oval 68"/>
          <p:cNvSpPr/>
          <p:nvPr/>
        </p:nvSpPr>
        <p:spPr>
          <a:xfrm>
            <a:off x="29392864" y="8143181"/>
            <a:ext cx="1373009" cy="13296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B5E27D05-1D0D-8539-C7BD-59B0BD38AB1F}"/>
              </a:ext>
            </a:extLst>
          </p:cNvPr>
          <p:cNvSpPr txBox="1"/>
          <p:nvPr/>
        </p:nvSpPr>
        <p:spPr>
          <a:xfrm>
            <a:off x="30963593" y="8271535"/>
            <a:ext cx="6118191" cy="1015663"/>
          </a:xfrm>
          <a:prstGeom prst="rect">
            <a:avLst/>
          </a:prstGeom>
          <a:noFill/>
        </p:spPr>
        <p:txBody>
          <a:bodyPr wrap="square" rtlCol="0">
            <a:spAutoFit/>
          </a:bodyPr>
          <a:lstStyle/>
          <a:p>
            <a:r>
              <a:rPr lang="en-US" sz="6000" b="1" dirty="0">
                <a:solidFill>
                  <a:schemeClr val="bg1"/>
                </a:solidFill>
                <a:effectLst>
                  <a:outerShdw blurRad="38100" dist="38100" dir="2700000" algn="tl">
                    <a:srgbClr val="000000">
                      <a:alpha val="43137"/>
                    </a:srgbClr>
                  </a:outerShdw>
                </a:effectLst>
              </a:rPr>
              <a:t>Recommendations</a:t>
            </a:r>
          </a:p>
        </p:txBody>
      </p:sp>
      <p:sp>
        <p:nvSpPr>
          <p:cNvPr id="75" name="Rectangle 74"/>
          <p:cNvSpPr/>
          <p:nvPr/>
        </p:nvSpPr>
        <p:spPr>
          <a:xfrm>
            <a:off x="29487725" y="25443101"/>
            <a:ext cx="9249115" cy="24802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8" name="object 70"/>
          <p:cNvPicPr/>
          <p:nvPr/>
        </p:nvPicPr>
        <p:blipFill>
          <a:blip r:embed="rId10" cstate="print"/>
          <a:stretch>
            <a:fillRect/>
          </a:stretch>
        </p:blipFill>
        <p:spPr>
          <a:xfrm>
            <a:off x="1322161" y="4407067"/>
            <a:ext cx="1280137" cy="796443"/>
          </a:xfrm>
          <a:prstGeom prst="rect">
            <a:avLst/>
          </a:prstGeom>
        </p:spPr>
      </p:pic>
      <p:pic>
        <p:nvPicPr>
          <p:cNvPr id="79" name="object 66"/>
          <p:cNvPicPr/>
          <p:nvPr/>
        </p:nvPicPr>
        <p:blipFill>
          <a:blip r:embed="rId11" cstate="print"/>
          <a:stretch>
            <a:fillRect/>
          </a:stretch>
        </p:blipFill>
        <p:spPr>
          <a:xfrm>
            <a:off x="1253285" y="9253915"/>
            <a:ext cx="1179112" cy="783411"/>
          </a:xfrm>
          <a:prstGeom prst="rect">
            <a:avLst/>
          </a:prstGeom>
        </p:spPr>
      </p:pic>
      <p:grpSp>
        <p:nvGrpSpPr>
          <p:cNvPr id="1130" name="Group 1129">
            <a:extLst>
              <a:ext uri="{FF2B5EF4-FFF2-40B4-BE49-F238E27FC236}">
                <a16:creationId xmlns:a16="http://schemas.microsoft.com/office/drawing/2014/main" id="{035DF220-30A3-13C9-05B9-D7DDAC1EB61D}"/>
              </a:ext>
            </a:extLst>
          </p:cNvPr>
          <p:cNvGrpSpPr/>
          <p:nvPr/>
        </p:nvGrpSpPr>
        <p:grpSpPr>
          <a:xfrm>
            <a:off x="10143677" y="16582595"/>
            <a:ext cx="6534190" cy="2238534"/>
            <a:chOff x="11263729" y="16754192"/>
            <a:chExt cx="6534190" cy="2238534"/>
          </a:xfrm>
        </p:grpSpPr>
        <p:pic>
          <p:nvPicPr>
            <p:cNvPr id="60" name="Picture 3" descr="A:\downloads\—Pngtree—vector navy blue title png_3188113.png"/>
            <p:cNvPicPr>
              <a:picLocks noChangeAspect="1" noChangeArrowheads="1"/>
            </p:cNvPicPr>
            <p:nvPr/>
          </p:nvPicPr>
          <p:blipFill rotWithShape="1">
            <a:blip r:embed="rId8">
              <a:duotone>
                <a:prstClr val="black"/>
                <a:schemeClr val="accent5">
                  <a:tint val="45000"/>
                  <a:satMod val="400000"/>
                </a:schemeClr>
              </a:duotone>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l="5416" t="36030" r="6545" b="29222"/>
            <a:stretch/>
          </p:blipFill>
          <p:spPr bwMode="auto">
            <a:xfrm>
              <a:off x="11475803" y="16754192"/>
              <a:ext cx="6322116" cy="2238534"/>
            </a:xfrm>
            <a:prstGeom prst="rect">
              <a:avLst/>
            </a:prstGeom>
            <a:noFill/>
            <a:extLst>
              <a:ext uri="{909E8E84-426E-40DD-AFC4-6F175D3DCCD1}">
                <a14:hiddenFill xmlns:a14="http://schemas.microsoft.com/office/drawing/2010/main">
                  <a:solidFill>
                    <a:srgbClr val="FFFFFF"/>
                  </a:solidFill>
                </a14:hiddenFill>
              </a:ext>
            </a:extLst>
          </p:spPr>
        </p:pic>
        <p:sp>
          <p:nvSpPr>
            <p:cNvPr id="61" name="Oval 60"/>
            <p:cNvSpPr/>
            <p:nvPr/>
          </p:nvSpPr>
          <p:spPr>
            <a:xfrm>
              <a:off x="11263729" y="16984410"/>
              <a:ext cx="1373009" cy="13296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733323B-5768-3FF2-5044-724FE02FB9AE}"/>
                </a:ext>
              </a:extLst>
            </p:cNvPr>
            <p:cNvSpPr txBox="1"/>
            <p:nvPr/>
          </p:nvSpPr>
          <p:spPr>
            <a:xfrm>
              <a:off x="12594297" y="17020170"/>
              <a:ext cx="4790817" cy="1200329"/>
            </a:xfrm>
            <a:prstGeom prst="rect">
              <a:avLst/>
            </a:prstGeom>
            <a:noFill/>
          </p:spPr>
          <p:txBody>
            <a:bodyPr wrap="square" rtlCol="0">
              <a:spAutoFit/>
            </a:bodyPr>
            <a:lstStyle/>
            <a:p>
              <a:r>
                <a:rPr lang="en-US" sz="7200" b="1" dirty="0">
                  <a:solidFill>
                    <a:schemeClr val="bg1"/>
                  </a:solidFill>
                  <a:effectLst>
                    <a:outerShdw blurRad="38100" dist="38100" dir="2700000" algn="tl">
                      <a:srgbClr val="000000">
                        <a:alpha val="43137"/>
                      </a:srgbClr>
                    </a:outerShdw>
                  </a:effectLst>
                </a:rPr>
                <a:t>Results</a:t>
              </a:r>
              <a:r>
                <a:rPr lang="en-US" sz="6000" b="1" dirty="0">
                  <a:solidFill>
                    <a:schemeClr val="bg1"/>
                  </a:solidFill>
                  <a:effectLst>
                    <a:outerShdw blurRad="38100" dist="38100" dir="2700000" algn="tl">
                      <a:srgbClr val="000000">
                        <a:alpha val="43137"/>
                      </a:srgbClr>
                    </a:outerShdw>
                  </a:effectLst>
                </a:rPr>
                <a:t> </a:t>
              </a:r>
            </a:p>
          </p:txBody>
        </p:sp>
        <p:pic>
          <p:nvPicPr>
            <p:cNvPr id="82" name="object 67"/>
            <p:cNvPicPr/>
            <p:nvPr/>
          </p:nvPicPr>
          <p:blipFill>
            <a:blip r:embed="rId12" cstate="print"/>
            <a:stretch>
              <a:fillRect/>
            </a:stretch>
          </p:blipFill>
          <p:spPr>
            <a:xfrm>
              <a:off x="11636609" y="17172719"/>
              <a:ext cx="869523" cy="950600"/>
            </a:xfrm>
            <a:prstGeom prst="rect">
              <a:avLst/>
            </a:prstGeom>
          </p:spPr>
        </p:pic>
      </p:grpSp>
      <p:grpSp>
        <p:nvGrpSpPr>
          <p:cNvPr id="1153" name="Group 1152">
            <a:extLst>
              <a:ext uri="{FF2B5EF4-FFF2-40B4-BE49-F238E27FC236}">
                <a16:creationId xmlns:a16="http://schemas.microsoft.com/office/drawing/2014/main" id="{7C8D005A-3EFF-4D4D-52D5-95787864D32D}"/>
              </a:ext>
            </a:extLst>
          </p:cNvPr>
          <p:cNvGrpSpPr/>
          <p:nvPr/>
        </p:nvGrpSpPr>
        <p:grpSpPr>
          <a:xfrm>
            <a:off x="29363404" y="15074392"/>
            <a:ext cx="8029306" cy="2238534"/>
            <a:chOff x="29370681" y="15951858"/>
            <a:chExt cx="8029306" cy="2238534"/>
          </a:xfrm>
        </p:grpSpPr>
        <p:pic>
          <p:nvPicPr>
            <p:cNvPr id="70" name="Picture 3" descr="A:\downloads\—Pngtree—vector navy blue title png_3188113.png"/>
            <p:cNvPicPr>
              <a:picLocks noChangeAspect="1" noChangeArrowheads="1"/>
            </p:cNvPicPr>
            <p:nvPr/>
          </p:nvPicPr>
          <p:blipFill rotWithShape="1">
            <a:blip r:embed="rId8">
              <a:duotone>
                <a:prstClr val="black"/>
                <a:schemeClr val="accent5">
                  <a:tint val="45000"/>
                  <a:satMod val="400000"/>
                </a:schemeClr>
              </a:duotone>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l="5416" t="36030" r="6545" b="29222"/>
            <a:stretch/>
          </p:blipFill>
          <p:spPr bwMode="auto">
            <a:xfrm>
              <a:off x="29370681" y="15951858"/>
              <a:ext cx="8029306" cy="2238534"/>
            </a:xfrm>
            <a:prstGeom prst="rect">
              <a:avLst/>
            </a:prstGeom>
            <a:noFill/>
            <a:extLst>
              <a:ext uri="{909E8E84-426E-40DD-AFC4-6F175D3DCCD1}">
                <a14:hiddenFill xmlns:a14="http://schemas.microsoft.com/office/drawing/2010/main">
                  <a:solidFill>
                    <a:srgbClr val="FFFFFF"/>
                  </a:solidFill>
                </a14:hiddenFill>
              </a:ext>
            </a:extLst>
          </p:spPr>
        </p:pic>
        <p:sp>
          <p:nvSpPr>
            <p:cNvPr id="71" name="Oval 70"/>
            <p:cNvSpPr/>
            <p:nvPr/>
          </p:nvSpPr>
          <p:spPr>
            <a:xfrm>
              <a:off x="29425549" y="16132680"/>
              <a:ext cx="1373009" cy="13296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385E5250-952A-8F4A-D2FC-44CACA80D3A8}"/>
                </a:ext>
              </a:extLst>
            </p:cNvPr>
            <p:cNvSpPr txBox="1"/>
            <p:nvPr/>
          </p:nvSpPr>
          <p:spPr>
            <a:xfrm>
              <a:off x="30860163" y="16338838"/>
              <a:ext cx="5654171" cy="1107996"/>
            </a:xfrm>
            <a:prstGeom prst="rect">
              <a:avLst/>
            </a:prstGeom>
            <a:noFill/>
          </p:spPr>
          <p:txBody>
            <a:bodyPr wrap="square" rtlCol="0">
              <a:spAutoFit/>
            </a:bodyPr>
            <a:lstStyle/>
            <a:p>
              <a:r>
                <a:rPr lang="en-US" sz="6600" b="1" dirty="0">
                  <a:solidFill>
                    <a:schemeClr val="bg1"/>
                  </a:solidFill>
                  <a:effectLst>
                    <a:outerShdw blurRad="38100" dist="38100" dir="2700000" algn="tl">
                      <a:srgbClr val="000000">
                        <a:alpha val="43137"/>
                      </a:srgbClr>
                    </a:outerShdw>
                  </a:effectLst>
                </a:rPr>
                <a:t>literature cited </a:t>
              </a:r>
            </a:p>
          </p:txBody>
        </p:sp>
        <p:pic>
          <p:nvPicPr>
            <p:cNvPr id="83" name="object 69"/>
            <p:cNvPicPr/>
            <p:nvPr/>
          </p:nvPicPr>
          <p:blipFill>
            <a:blip r:embed="rId13" cstate="print"/>
            <a:stretch>
              <a:fillRect/>
            </a:stretch>
          </p:blipFill>
          <p:spPr>
            <a:xfrm>
              <a:off x="29695143" y="16417901"/>
              <a:ext cx="833819" cy="874548"/>
            </a:xfrm>
            <a:prstGeom prst="rect">
              <a:avLst/>
            </a:prstGeom>
          </p:spPr>
        </p:pic>
      </p:grpSp>
      <p:pic>
        <p:nvPicPr>
          <p:cNvPr id="84" name="object 72"/>
          <p:cNvPicPr/>
          <p:nvPr/>
        </p:nvPicPr>
        <p:blipFill>
          <a:blip r:embed="rId14" cstate="print"/>
          <a:stretch>
            <a:fillRect/>
          </a:stretch>
        </p:blipFill>
        <p:spPr>
          <a:xfrm>
            <a:off x="29664213" y="8354539"/>
            <a:ext cx="800817" cy="915494"/>
          </a:xfrm>
          <a:prstGeom prst="rect">
            <a:avLst/>
          </a:prstGeom>
        </p:spPr>
      </p:pic>
      <p:pic>
        <p:nvPicPr>
          <p:cNvPr id="85" name="object 79"/>
          <p:cNvPicPr/>
          <p:nvPr/>
        </p:nvPicPr>
        <p:blipFill>
          <a:blip r:embed="rId15" cstate="print"/>
          <a:stretch>
            <a:fillRect/>
          </a:stretch>
        </p:blipFill>
        <p:spPr>
          <a:xfrm>
            <a:off x="29543615" y="4322888"/>
            <a:ext cx="1041185" cy="868622"/>
          </a:xfrm>
          <a:prstGeom prst="rect">
            <a:avLst/>
          </a:prstGeom>
        </p:spPr>
      </p:pic>
      <p:grpSp>
        <p:nvGrpSpPr>
          <p:cNvPr id="1133" name="Group 1132">
            <a:extLst>
              <a:ext uri="{FF2B5EF4-FFF2-40B4-BE49-F238E27FC236}">
                <a16:creationId xmlns:a16="http://schemas.microsoft.com/office/drawing/2014/main" id="{0CA4AB57-6F6C-77B4-1B96-3AC31F9CC205}"/>
              </a:ext>
            </a:extLst>
          </p:cNvPr>
          <p:cNvGrpSpPr/>
          <p:nvPr/>
        </p:nvGrpSpPr>
        <p:grpSpPr>
          <a:xfrm>
            <a:off x="29487725" y="24646338"/>
            <a:ext cx="10106113" cy="2061709"/>
            <a:chOff x="29157764" y="26145643"/>
            <a:chExt cx="10086838" cy="2238534"/>
          </a:xfrm>
        </p:grpSpPr>
        <p:pic>
          <p:nvPicPr>
            <p:cNvPr id="76" name="Picture 3" descr="A:\downloads\—Pngtree—vector navy blue title png_3188113.png"/>
            <p:cNvPicPr>
              <a:picLocks noChangeAspect="1" noChangeArrowheads="1"/>
            </p:cNvPicPr>
            <p:nvPr/>
          </p:nvPicPr>
          <p:blipFill rotWithShape="1">
            <a:blip r:embed="rId8">
              <a:duotone>
                <a:prstClr val="black"/>
                <a:schemeClr val="accent5">
                  <a:tint val="45000"/>
                  <a:satMod val="400000"/>
                </a:schemeClr>
              </a:duotone>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l="5416" t="36030" r="6545" b="29222"/>
            <a:stretch/>
          </p:blipFill>
          <p:spPr bwMode="auto">
            <a:xfrm>
              <a:off x="29602119" y="26145643"/>
              <a:ext cx="8029306" cy="2238534"/>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9BEF197C-E24B-9C40-8C85-987D1FFE7F3C}"/>
                </a:ext>
              </a:extLst>
            </p:cNvPr>
            <p:cNvSpPr txBox="1"/>
            <p:nvPr/>
          </p:nvSpPr>
          <p:spPr>
            <a:xfrm>
              <a:off x="30887107" y="26639614"/>
              <a:ext cx="8357495" cy="830997"/>
            </a:xfrm>
            <a:prstGeom prst="rect">
              <a:avLst/>
            </a:prstGeom>
            <a:noFill/>
          </p:spPr>
          <p:txBody>
            <a:bodyPr wrap="square" rtlCol="0">
              <a:spAutoFit/>
            </a:bodyPr>
            <a:lstStyle/>
            <a:p>
              <a:r>
                <a:rPr lang="en-US" sz="4800" b="1" dirty="0">
                  <a:solidFill>
                    <a:schemeClr val="bg1"/>
                  </a:solidFill>
                  <a:effectLst>
                    <a:outerShdw blurRad="38100" dist="38100" dir="2700000" algn="tl">
                      <a:srgbClr val="000000">
                        <a:alpha val="43137"/>
                      </a:srgbClr>
                    </a:outerShdw>
                  </a:effectLst>
                </a:rPr>
                <a:t>For further information </a:t>
              </a:r>
            </a:p>
          </p:txBody>
        </p:sp>
        <p:sp>
          <p:nvSpPr>
            <p:cNvPr id="77" name="Oval 76"/>
            <p:cNvSpPr/>
            <p:nvPr/>
          </p:nvSpPr>
          <p:spPr>
            <a:xfrm>
              <a:off x="29157764" y="26397908"/>
              <a:ext cx="1373009" cy="13296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6" name="object 71"/>
            <p:cNvPicPr/>
            <p:nvPr/>
          </p:nvPicPr>
          <p:blipFill>
            <a:blip r:embed="rId16" cstate="print"/>
            <a:stretch>
              <a:fillRect/>
            </a:stretch>
          </p:blipFill>
          <p:spPr>
            <a:xfrm>
              <a:off x="29338282" y="26694839"/>
              <a:ext cx="976570" cy="889728"/>
            </a:xfrm>
            <a:prstGeom prst="rect">
              <a:avLst/>
            </a:prstGeom>
          </p:spPr>
        </p:pic>
      </p:grpSp>
      <p:pic>
        <p:nvPicPr>
          <p:cNvPr id="87" name="object 68"/>
          <p:cNvPicPr/>
          <p:nvPr/>
        </p:nvPicPr>
        <p:blipFill>
          <a:blip r:embed="rId17" cstate="print"/>
          <a:stretch>
            <a:fillRect/>
          </a:stretch>
        </p:blipFill>
        <p:spPr>
          <a:xfrm>
            <a:off x="19933919" y="4345992"/>
            <a:ext cx="1011102" cy="904931"/>
          </a:xfrm>
          <a:prstGeom prst="rect">
            <a:avLst/>
          </a:prstGeom>
        </p:spPr>
      </p:pic>
      <p:sp>
        <p:nvSpPr>
          <p:cNvPr id="37" name="Rectangle 11">
            <a:extLst>
              <a:ext uri="{FF2B5EF4-FFF2-40B4-BE49-F238E27FC236}">
                <a16:creationId xmlns:a16="http://schemas.microsoft.com/office/drawing/2014/main" id="{BDE1D16B-6D28-2244-A86F-5BF034C37352}"/>
              </a:ext>
            </a:extLst>
          </p:cNvPr>
          <p:cNvSpPr>
            <a:spLocks noChangeArrowheads="1"/>
          </p:cNvSpPr>
          <p:nvPr/>
        </p:nvSpPr>
        <p:spPr bwMode="auto">
          <a:xfrm flipV="1">
            <a:off x="10346000" y="9365380"/>
            <a:ext cx="6665803" cy="9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2" name="TextBox 1121">
            <a:extLst>
              <a:ext uri="{FF2B5EF4-FFF2-40B4-BE49-F238E27FC236}">
                <a16:creationId xmlns:a16="http://schemas.microsoft.com/office/drawing/2014/main" id="{6DC1C249-9A58-DC6D-F293-4CCF0FC4E3CB}"/>
              </a:ext>
            </a:extLst>
          </p:cNvPr>
          <p:cNvSpPr txBox="1"/>
          <p:nvPr/>
        </p:nvSpPr>
        <p:spPr>
          <a:xfrm>
            <a:off x="29370938" y="16662736"/>
            <a:ext cx="9219477" cy="5189690"/>
          </a:xfrm>
          <a:prstGeom prst="rect">
            <a:avLst/>
          </a:prstGeom>
          <a:noFill/>
        </p:spPr>
        <p:txBody>
          <a:bodyPr wrap="square" rtlCol="0">
            <a:spAutoFit/>
          </a:bodyPr>
          <a:lstStyle/>
          <a:p>
            <a:pPr marL="25004" marR="163767" indent="456297" algn="justLow">
              <a:lnSpc>
                <a:spcPct val="108900"/>
              </a:lnSpc>
              <a:spcBef>
                <a:spcPts val="187"/>
              </a:spcBef>
            </a:pPr>
            <a:r>
              <a:rPr kumimoji="0" lang="en-US" altLang="en-US" sz="185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Caruso, M., Castiglia, V., Pizzo, A. D., Miceli, R., Salles, M., Schettino, G., </a:t>
            </a:r>
            <a:r>
              <a:rPr kumimoji="0" lang="en-US" altLang="en-US" sz="185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Traversa</a:t>
            </a:r>
            <a:r>
              <a:rPr kumimoji="0" lang="en-US" altLang="en-US" sz="185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V., &amp; Viola, F. (2017). Low-cost smart energy </a:t>
            </a:r>
            <a:r>
              <a:rPr kumimoji="0" lang="en-US" altLang="en-US" sz="185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managment</a:t>
            </a:r>
            <a:r>
              <a:rPr kumimoji="0" lang="en-US" altLang="en-US" sz="185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based on </a:t>
            </a:r>
            <a:r>
              <a:rPr kumimoji="0" lang="en-US" altLang="en-US" sz="185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ATmega</a:t>
            </a:r>
            <a:r>
              <a:rPr kumimoji="0" lang="en-US" altLang="en-US" sz="185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328P-PU microcontroller. 13, 1204–1209. </a:t>
            </a:r>
            <a:r>
              <a:rPr kumimoji="0" lang="en-US" altLang="en-US" sz="185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hlinkClick r:id="rId18"/>
              </a:rPr>
              <a:t>https://doi.org/10.1109/icrera.2017.8191244</a:t>
            </a:r>
            <a:r>
              <a:rPr lang="en-US" sz="1850" i="1"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5004" marR="163767" indent="456297" algn="justLow">
              <a:lnSpc>
                <a:spcPct val="108900"/>
              </a:lnSpc>
              <a:spcBef>
                <a:spcPts val="187"/>
              </a:spcBef>
            </a:pPr>
            <a:r>
              <a:rPr lang="en-US" sz="1850" b="0" i="1" dirty="0">
                <a:solidFill>
                  <a:srgbClr val="0F1115"/>
                </a:solidFill>
                <a:effectLst/>
                <a:latin typeface="Times New Roman" panose="02020603050405020304" pitchFamily="18" charset="0"/>
                <a:cs typeface="Times New Roman" panose="02020603050405020304" pitchFamily="18" charset="0"/>
              </a:rPr>
              <a:t>Horowitz, P., &amp; Hill, W. (2015). The art of electronics (3rd ed.). Cambridge University Press</a:t>
            </a:r>
          </a:p>
          <a:p>
            <a:pPr marL="25004" marR="163767" indent="456297" algn="justLow">
              <a:lnSpc>
                <a:spcPct val="108900"/>
              </a:lnSpc>
              <a:spcBef>
                <a:spcPts val="187"/>
              </a:spcBef>
            </a:pPr>
            <a:r>
              <a:rPr lang="en-US" sz="1850" i="1" kern="100" dirty="0">
                <a:effectLst/>
                <a:latin typeface="Times New Roman" panose="02020603050405020304" pitchFamily="18" charset="0"/>
                <a:ea typeface="Aptos" panose="020B0004020202020204" pitchFamily="34" charset="0"/>
                <a:cs typeface="Times New Roman" panose="02020603050405020304" pitchFamily="18" charset="0"/>
              </a:rPr>
              <a:t>Kushner, D. (2011, October 26). The Making of Arduino. IEEE Spectrum.</a:t>
            </a:r>
            <a:r>
              <a:rPr lang="en-US" sz="1850" i="1" u="sng"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50" i="1" u="sng" kern="100" dirty="0">
                <a:solidFill>
                  <a:srgbClr val="0563C1"/>
                </a:solidFill>
                <a:latin typeface="Times New Roman" panose="02020603050405020304" pitchFamily="18" charset="0"/>
                <a:ea typeface="Aptos" panose="020B0004020202020204" pitchFamily="34" charset="0"/>
                <a:cs typeface="Times New Roman" panose="02020603050405020304" pitchFamily="18" charset="0"/>
                <a:hlinkClick r:id="rId19"/>
              </a:rPr>
              <a:t>https://spectrum.ieee.org/the-making-of-arduino</a:t>
            </a:r>
            <a:endParaRPr lang="en-US" sz="1850" i="1" u="sng" kern="100" dirty="0">
              <a:solidFill>
                <a:srgbClr val="0563C1"/>
              </a:solidFill>
              <a:latin typeface="Times New Roman" panose="02020603050405020304" pitchFamily="18" charset="0"/>
              <a:ea typeface="Aptos" panose="020B0004020202020204" pitchFamily="34" charset="0"/>
              <a:cs typeface="Times New Roman" panose="02020603050405020304" pitchFamily="18" charset="0"/>
            </a:endParaRPr>
          </a:p>
          <a:p>
            <a:pPr marL="25004" marR="163767" indent="456297" algn="justLow">
              <a:lnSpc>
                <a:spcPct val="108900"/>
              </a:lnSpc>
              <a:spcBef>
                <a:spcPts val="187"/>
              </a:spcBef>
            </a:pPr>
            <a:r>
              <a:rPr lang="en-US" sz="1850" i="1" kern="0" dirty="0">
                <a:effectLst/>
                <a:latin typeface="Times New Roman" panose="02020603050405020304" pitchFamily="18" charset="0"/>
                <a:ea typeface="Times New Roman" panose="02020603050405020304" pitchFamily="18" charset="0"/>
                <a:cs typeface="Times New Roman" panose="02020603050405020304" pitchFamily="18" charset="0"/>
              </a:rPr>
              <a:t>Ohm's Law. (2016). Ohm’s Law - University Physics Volume 2 - OpenStax. Openstax.org. </a:t>
            </a:r>
            <a:r>
              <a:rPr lang="en-US" sz="1850" i="1" u="sng" kern="0"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0"/>
              </a:rPr>
              <a:t>https://openstax.org/books/university-physics-volume-2/pages/9-4-ohms-law</a:t>
            </a:r>
            <a:endParaRPr lang="en-US" sz="1850"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5004" marR="163767" indent="456297" algn="justLow" rtl="0">
              <a:lnSpc>
                <a:spcPct val="108900"/>
              </a:lnSpc>
              <a:spcBef>
                <a:spcPts val="187"/>
              </a:spcBef>
            </a:pPr>
            <a:r>
              <a:rPr lang="en-US" sz="1850" i="1" kern="0" dirty="0">
                <a:effectLst/>
                <a:latin typeface="Times New Roman" panose="02020603050405020304" pitchFamily="18" charset="0"/>
                <a:ea typeface="Times New Roman" panose="02020603050405020304" pitchFamily="18" charset="0"/>
                <a:cs typeface="Times New Roman" panose="02020603050405020304" pitchFamily="18" charset="0"/>
              </a:rPr>
              <a:t>United Nations. (2022, May 6). Science, Technologies Can Transform Global Challenges, But Need to Be Accessible to All, Senior Officials Stress, as Economic and Social CouncilForumConcludePress.Press.un.org.</a:t>
            </a:r>
          </a:p>
          <a:p>
            <a:pPr marL="25004" marR="163767" indent="456297" algn="justLow" rtl="0">
              <a:lnSpc>
                <a:spcPct val="108900"/>
              </a:lnSpc>
              <a:spcBef>
                <a:spcPts val="187"/>
              </a:spcBef>
            </a:pPr>
            <a:r>
              <a:rPr lang="en-US" sz="1850" i="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50" i="1" u="sng" kern="0"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rPr>
              <a:t>https://press.un.org/en/2022/ecosoc7083.doc.htm</a:t>
            </a:r>
            <a:endParaRPr lang="en-US" sz="1850" i="1" u="sng" kern="0"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5004" marR="163767" indent="456297" algn="justLow">
              <a:lnSpc>
                <a:spcPct val="108900"/>
              </a:lnSpc>
              <a:spcBef>
                <a:spcPts val="187"/>
              </a:spcBef>
            </a:pPr>
            <a:r>
              <a:rPr lang="en-US" sz="1850" i="1" kern="0" dirty="0">
                <a:effectLst/>
                <a:latin typeface="Times New Roman" panose="02020603050405020304" pitchFamily="18" charset="0"/>
                <a:ea typeface="Times New Roman" panose="02020603050405020304" pitchFamily="18" charset="0"/>
                <a:cs typeface="Times New Roman" panose="02020603050405020304" pitchFamily="18" charset="0"/>
              </a:rPr>
              <a:t>WHO. (2024, October 1). Electronic waste (e-waste). Who.int; World Health Organization: WHO. </a:t>
            </a:r>
            <a:r>
              <a:rPr lang="en-US" sz="1850" i="1" u="sng" kern="0"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1"/>
              </a:rPr>
              <a:t>https://www.who.int/news-room/fact-sheets/detail/electronic-waste-%28e-waste%29</a:t>
            </a:r>
            <a:endParaRPr lang="en-US" sz="1850" i="1"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143" name="TextBox 1142">
            <a:extLst>
              <a:ext uri="{FF2B5EF4-FFF2-40B4-BE49-F238E27FC236}">
                <a16:creationId xmlns:a16="http://schemas.microsoft.com/office/drawing/2014/main" id="{CFC9F088-538B-1E42-727F-88FD9DA32B89}"/>
              </a:ext>
            </a:extLst>
          </p:cNvPr>
          <p:cNvSpPr txBox="1"/>
          <p:nvPr/>
        </p:nvSpPr>
        <p:spPr>
          <a:xfrm>
            <a:off x="7169768" y="13019599"/>
            <a:ext cx="2853802" cy="430887"/>
          </a:xfrm>
          <a:prstGeom prst="rect">
            <a:avLst/>
          </a:prstGeom>
          <a:noFill/>
        </p:spPr>
        <p:txBody>
          <a:bodyPr wrap="square" rtlCol="0">
            <a:spAutoFit/>
          </a:bodyPr>
          <a:lstStyle/>
          <a:p>
            <a:r>
              <a:rPr lang="en-US" sz="1100" b="1" dirty="0">
                <a:solidFill>
                  <a:schemeClr val="accent1"/>
                </a:solidFill>
              </a:rPr>
              <a:t>Figure 1: A graph that shows how much the laboratory costs have increased</a:t>
            </a:r>
          </a:p>
        </p:txBody>
      </p:sp>
      <p:sp>
        <p:nvSpPr>
          <p:cNvPr id="17" name="Rectangle 16">
            <a:extLst>
              <a:ext uri="{FF2B5EF4-FFF2-40B4-BE49-F238E27FC236}">
                <a16:creationId xmlns:a16="http://schemas.microsoft.com/office/drawing/2014/main" id="{406B237E-6B88-5FF5-DCB0-71D990C1BE4F}"/>
              </a:ext>
            </a:extLst>
          </p:cNvPr>
          <p:cNvSpPr/>
          <p:nvPr/>
        </p:nvSpPr>
        <p:spPr>
          <a:xfrm>
            <a:off x="1245052" y="21937314"/>
            <a:ext cx="8622847" cy="59860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0" name="Picture 1149">
            <a:extLst>
              <a:ext uri="{FF2B5EF4-FFF2-40B4-BE49-F238E27FC236}">
                <a16:creationId xmlns:a16="http://schemas.microsoft.com/office/drawing/2014/main" id="{6E61618C-6993-8BC6-0F20-ED1091FC3205}"/>
              </a:ext>
            </a:extLst>
          </p:cNvPr>
          <p:cNvPicPr>
            <a:picLocks noChangeAspect="1"/>
          </p:cNvPicPr>
          <p:nvPr/>
        </p:nvPicPr>
        <p:blipFill>
          <a:blip r:embed="rId22"/>
          <a:stretch>
            <a:fillRect/>
          </a:stretch>
        </p:blipFill>
        <p:spPr>
          <a:xfrm>
            <a:off x="31305374" y="26114663"/>
            <a:ext cx="451231" cy="451231"/>
          </a:xfrm>
          <a:prstGeom prst="rect">
            <a:avLst/>
          </a:prstGeom>
        </p:spPr>
      </p:pic>
      <p:pic>
        <p:nvPicPr>
          <p:cNvPr id="1152" name="Picture 1151">
            <a:extLst>
              <a:ext uri="{FF2B5EF4-FFF2-40B4-BE49-F238E27FC236}">
                <a16:creationId xmlns:a16="http://schemas.microsoft.com/office/drawing/2014/main" id="{FA998324-439C-94E2-F988-52E2FD6A4A47}"/>
              </a:ext>
            </a:extLst>
          </p:cNvPr>
          <p:cNvPicPr>
            <a:picLocks noChangeAspect="1"/>
          </p:cNvPicPr>
          <p:nvPr/>
        </p:nvPicPr>
        <p:blipFill>
          <a:blip r:embed="rId23"/>
          <a:stretch>
            <a:fillRect/>
          </a:stretch>
        </p:blipFill>
        <p:spPr>
          <a:xfrm>
            <a:off x="36290453" y="26127124"/>
            <a:ext cx="451231" cy="451231"/>
          </a:xfrm>
          <a:prstGeom prst="rect">
            <a:avLst/>
          </a:prstGeom>
        </p:spPr>
      </p:pic>
      <p:sp>
        <p:nvSpPr>
          <p:cNvPr id="1155" name="TextBox 1154">
            <a:extLst>
              <a:ext uri="{FF2B5EF4-FFF2-40B4-BE49-F238E27FC236}">
                <a16:creationId xmlns:a16="http://schemas.microsoft.com/office/drawing/2014/main" id="{C7DAEDF8-9EAD-38BB-B7AA-836B58984FFC}"/>
              </a:ext>
            </a:extLst>
          </p:cNvPr>
          <p:cNvSpPr txBox="1"/>
          <p:nvPr/>
        </p:nvSpPr>
        <p:spPr>
          <a:xfrm>
            <a:off x="2413565" y="615411"/>
            <a:ext cx="34123596" cy="1015663"/>
          </a:xfrm>
          <a:prstGeom prst="rect">
            <a:avLst/>
          </a:prstGeom>
          <a:noFill/>
        </p:spPr>
        <p:txBody>
          <a:bodyPr wrap="square" rtlCol="0">
            <a:spAutoFit/>
          </a:bodyPr>
          <a:lstStyle/>
          <a:p>
            <a:pPr algn="ctr"/>
            <a:r>
              <a:rPr lang="en-US" sz="6000" b="1" i="0" dirty="0">
                <a:solidFill>
                  <a:schemeClr val="bg1"/>
                </a:solidFill>
                <a:effectLst/>
                <a:latin typeface="Bahnschrift" panose="020B0502040204020203" pitchFamily="34" charset="0"/>
              </a:rPr>
              <a:t>Development of an </a:t>
            </a:r>
            <a:r>
              <a:rPr lang="en-US" sz="6000" b="1" i="0" dirty="0" err="1">
                <a:solidFill>
                  <a:schemeClr val="bg1"/>
                </a:solidFill>
                <a:effectLst/>
                <a:latin typeface="Bahnschrift" panose="020B0502040204020203" pitchFamily="34" charset="0"/>
              </a:rPr>
              <a:t>ATmega</a:t>
            </a:r>
            <a:r>
              <a:rPr lang="en-US" sz="6000" b="1" i="0" dirty="0">
                <a:solidFill>
                  <a:schemeClr val="bg1"/>
                </a:solidFill>
                <a:effectLst/>
                <a:latin typeface="Bahnschrift" panose="020B0502040204020203" pitchFamily="34" charset="0"/>
              </a:rPr>
              <a:t>-driven multimeter from recycled E-waste materials</a:t>
            </a:r>
            <a:endParaRPr lang="en-US" sz="6000" b="1" dirty="0">
              <a:ln w="0"/>
              <a:solidFill>
                <a:schemeClr val="bg1"/>
              </a:solidFill>
              <a:latin typeface="Bahnschrift" panose="020B0502040204020203" pitchFamily="34" charset="0"/>
            </a:endParaRPr>
          </a:p>
        </p:txBody>
      </p:sp>
      <p:sp>
        <p:nvSpPr>
          <p:cNvPr id="1156" name="TextBox 1155">
            <a:extLst>
              <a:ext uri="{FF2B5EF4-FFF2-40B4-BE49-F238E27FC236}">
                <a16:creationId xmlns:a16="http://schemas.microsoft.com/office/drawing/2014/main" id="{E28847BB-BBBD-FC0D-EFF1-D0190DD7BBC9}"/>
              </a:ext>
            </a:extLst>
          </p:cNvPr>
          <p:cNvSpPr txBox="1"/>
          <p:nvPr/>
        </p:nvSpPr>
        <p:spPr>
          <a:xfrm>
            <a:off x="6266115" y="1531614"/>
            <a:ext cx="26235328" cy="2215991"/>
          </a:xfrm>
          <a:prstGeom prst="rect">
            <a:avLst/>
          </a:prstGeom>
          <a:noFill/>
        </p:spPr>
        <p:txBody>
          <a:bodyPr wrap="square" rtlCol="0">
            <a:spAutoFit/>
          </a:bodyPr>
          <a:lstStyle/>
          <a:p>
            <a:pPr algn="ctr"/>
            <a:r>
              <a:rPr lang="en-US" sz="4400" spc="300" dirty="0">
                <a:solidFill>
                  <a:schemeClr val="bg1"/>
                </a:solidFill>
                <a:latin typeface="Bahnschrift SemiBold" panose="020B0502040204020203" pitchFamily="34" charset="0"/>
              </a:rPr>
              <a:t>Mahmoud Walid, Mohamed Mohsen, Ziad Hossam, Ziad Masoud</a:t>
            </a:r>
          </a:p>
          <a:p>
            <a:pPr algn="ctr"/>
            <a:r>
              <a:rPr lang="en-US" sz="4400" spc="300" dirty="0">
                <a:solidFill>
                  <a:schemeClr val="bg1"/>
                </a:solidFill>
                <a:latin typeface="Bahnschrift SemiBold" panose="020B0502040204020203" pitchFamily="34" charset="0"/>
              </a:rPr>
              <a:t> Ismailia STEM</a:t>
            </a:r>
            <a:r>
              <a:rPr lang="en-US" sz="5000" spc="300" dirty="0">
                <a:solidFill>
                  <a:schemeClr val="bg1"/>
                </a:solidFill>
                <a:latin typeface="Bahnschrift SemiBold" panose="020B0502040204020203" pitchFamily="34" charset="0"/>
              </a:rPr>
              <a:t>- Grade 11- Semester 1- 2025/2026- G17207</a:t>
            </a:r>
          </a:p>
          <a:p>
            <a:pPr algn="ctr"/>
            <a:r>
              <a:rPr lang="en-US" sz="4400" spc="300" dirty="0">
                <a:solidFill>
                  <a:schemeClr val="bg1"/>
                </a:solidFill>
                <a:latin typeface="Bahnschrift SemiBold" panose="020B0502040204020203" pitchFamily="34" charset="0"/>
              </a:rPr>
              <a:t>Keywords: ATmega328p – E-waste – Kirchhoff’s law – Multimeter – Recycling - Resistance</a:t>
            </a:r>
          </a:p>
        </p:txBody>
      </p:sp>
      <p:pic>
        <p:nvPicPr>
          <p:cNvPr id="58" name="Picture 3" descr="A:\downloads\—Pngtree—vector navy blue title png_3188113.png"/>
          <p:cNvPicPr>
            <a:picLocks noChangeAspect="1" noChangeArrowheads="1"/>
          </p:cNvPicPr>
          <p:nvPr/>
        </p:nvPicPr>
        <p:blipFill rotWithShape="1">
          <a:blip r:embed="rId8">
            <a:duotone>
              <a:prstClr val="black"/>
              <a:schemeClr val="accent5">
                <a:tint val="45000"/>
                <a:satMod val="400000"/>
              </a:schemeClr>
            </a:duotone>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l="5416" t="36030" r="6545" b="29222"/>
          <a:stretch/>
        </p:blipFill>
        <p:spPr bwMode="auto">
          <a:xfrm>
            <a:off x="824684" y="21176330"/>
            <a:ext cx="9209314" cy="1924945"/>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94352B7E-65F6-BE16-5F03-0AAE7C055A34}"/>
              </a:ext>
            </a:extLst>
          </p:cNvPr>
          <p:cNvSpPr txBox="1"/>
          <p:nvPr/>
        </p:nvSpPr>
        <p:spPr>
          <a:xfrm>
            <a:off x="2414899" y="21451126"/>
            <a:ext cx="7592203" cy="1015663"/>
          </a:xfrm>
          <a:prstGeom prst="rect">
            <a:avLst/>
          </a:prstGeom>
          <a:noFill/>
        </p:spPr>
        <p:txBody>
          <a:bodyPr wrap="square" rtlCol="0">
            <a:spAutoFit/>
          </a:bodyPr>
          <a:lstStyle/>
          <a:p>
            <a:r>
              <a:rPr lang="en-US" sz="5400" b="1" dirty="0">
                <a:ln w="3175" cmpd="dbl">
                  <a:noFill/>
                  <a:prstDash val="sysDot"/>
                </a:ln>
                <a:solidFill>
                  <a:schemeClr val="bg1"/>
                </a:solidFill>
                <a:effectLst>
                  <a:outerShdw blurRad="38100" dist="38100" dir="2700000" algn="tl">
                    <a:srgbClr val="000000">
                      <a:alpha val="43137"/>
                    </a:srgbClr>
                  </a:outerShdw>
                </a:effectLst>
              </a:rPr>
              <a:t>Materials and </a:t>
            </a:r>
            <a:r>
              <a:rPr lang="en-US" sz="6000" b="1" dirty="0">
                <a:ln w="3175" cmpd="dbl">
                  <a:noFill/>
                  <a:prstDash val="sysDot"/>
                </a:ln>
                <a:solidFill>
                  <a:schemeClr val="bg1"/>
                </a:solidFill>
                <a:effectLst>
                  <a:outerShdw blurRad="38100" dist="38100" dir="2700000" algn="tl">
                    <a:srgbClr val="000000">
                      <a:alpha val="43137"/>
                    </a:srgbClr>
                  </a:outerShdw>
                </a:effectLst>
              </a:rPr>
              <a:t>methods</a:t>
            </a:r>
            <a:r>
              <a:rPr lang="en-US" sz="5400" b="1" dirty="0">
                <a:ln w="3175" cmpd="dbl">
                  <a:noFill/>
                  <a:prstDash val="sysDot"/>
                </a:ln>
                <a:solidFill>
                  <a:schemeClr val="bg1"/>
                </a:solidFill>
                <a:effectLst>
                  <a:outerShdw blurRad="38100" dist="38100" dir="2700000" algn="tl">
                    <a:srgbClr val="000000">
                      <a:alpha val="43137"/>
                    </a:srgbClr>
                  </a:outerShdw>
                </a:effectLst>
              </a:rPr>
              <a:t> </a:t>
            </a:r>
          </a:p>
        </p:txBody>
      </p:sp>
      <p:sp>
        <p:nvSpPr>
          <p:cNvPr id="59" name="Oval 58"/>
          <p:cNvSpPr/>
          <p:nvPr/>
        </p:nvSpPr>
        <p:spPr>
          <a:xfrm>
            <a:off x="1115198" y="21423617"/>
            <a:ext cx="1373009" cy="118873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object 73"/>
          <p:cNvPicPr/>
          <p:nvPr/>
        </p:nvPicPr>
        <p:blipFill>
          <a:blip r:embed="rId24" cstate="print"/>
          <a:stretch>
            <a:fillRect/>
          </a:stretch>
        </p:blipFill>
        <p:spPr>
          <a:xfrm>
            <a:off x="1425675" y="21376471"/>
            <a:ext cx="918889" cy="1238663"/>
          </a:xfrm>
          <a:prstGeom prst="rect">
            <a:avLst/>
          </a:prstGeom>
        </p:spPr>
      </p:pic>
      <p:sp>
        <p:nvSpPr>
          <p:cNvPr id="62" name="object 71">
            <a:extLst>
              <a:ext uri="{FF2B5EF4-FFF2-40B4-BE49-F238E27FC236}">
                <a16:creationId xmlns:a16="http://schemas.microsoft.com/office/drawing/2014/main" id="{24245CB8-B63D-716C-350B-CDF19724BD70}"/>
              </a:ext>
            </a:extLst>
          </p:cNvPr>
          <p:cNvSpPr txBox="1"/>
          <p:nvPr/>
        </p:nvSpPr>
        <p:spPr>
          <a:xfrm>
            <a:off x="1350463" y="5496392"/>
            <a:ext cx="8431054" cy="3210755"/>
          </a:xfrm>
          <a:prstGeom prst="rect">
            <a:avLst/>
          </a:prstGeom>
        </p:spPr>
        <p:txBody>
          <a:bodyPr vert="horz" wrap="square" lIns="0" tIns="23753" rIns="0" bIns="0" rtlCol="0">
            <a:spAutoFit/>
          </a:bodyPr>
          <a:lstStyle/>
          <a:p>
            <a:pPr marL="25004" marR="10002" indent="456297" algn="just">
              <a:lnSpc>
                <a:spcPct val="101600"/>
              </a:lnSpc>
              <a:spcBef>
                <a:spcPts val="187"/>
              </a:spcBef>
            </a:pPr>
            <a:r>
              <a:rPr lang="en-US" sz="1700" dirty="0">
                <a:effectLst/>
                <a:latin typeface="Times New Roman" panose="02020603050405020304" pitchFamily="18" charset="0"/>
                <a:ea typeface="Aptos" panose="020B0004020202020204" pitchFamily="34" charset="0"/>
              </a:rPr>
              <a:t>This study aims to contribute to addressing multiple of Egypt’s Grand Challenges, most notably focusing on issues such as the e-waste accumulation, pollution, and the rising cost of laboratory instruments. The core objective of this research is to provide an affordable and eco-friendly alternative. An innovative multi-measurement device combining an ohmmeter and voltameter was designed, constructed, and tested. The system uses an </a:t>
            </a:r>
            <a:r>
              <a:rPr lang="en-US" sz="1700" dirty="0" err="1">
                <a:effectLst/>
                <a:latin typeface="Times New Roman" panose="02020603050405020304" pitchFamily="18" charset="0"/>
                <a:ea typeface="Aptos" panose="020B0004020202020204" pitchFamily="34" charset="0"/>
              </a:rPr>
              <a:t>ATmega</a:t>
            </a:r>
            <a:r>
              <a:rPr lang="en-US" sz="1700" dirty="0">
                <a:effectLst/>
                <a:latin typeface="Times New Roman" panose="02020603050405020304" pitchFamily="18" charset="0"/>
                <a:ea typeface="Aptos" panose="020B0004020202020204" pitchFamily="34" charset="0"/>
              </a:rPr>
              <a:t> microcontroller, an LCD interface, and circuits built entirely from recycled e-waste material, housed in a transparent protective casing. The prototype successfully satisfies key design requirements such as portability, multifunctionality, and a maximum error of </a:t>
            </a:r>
            <a:r>
              <a:rPr lang="en-US" sz="1700" b="1" dirty="0">
                <a:effectLst/>
                <a:latin typeface="Times New Roman" panose="02020603050405020304" pitchFamily="18" charset="0"/>
                <a:ea typeface="Aptos" panose="020B0004020202020204" pitchFamily="34" charset="0"/>
              </a:rPr>
              <a:t>±5%</a:t>
            </a:r>
            <a:r>
              <a:rPr lang="en-US" sz="1700" dirty="0">
                <a:effectLst/>
                <a:latin typeface="Times New Roman" panose="02020603050405020304" pitchFamily="18" charset="0"/>
                <a:ea typeface="Aptos" panose="020B0004020202020204" pitchFamily="34" charset="0"/>
              </a:rPr>
              <a:t>. Moreover, testing demonstrated high measurement accuracy, achieving an average error of </a:t>
            </a:r>
            <a:r>
              <a:rPr lang="en-US" sz="1700" b="1" dirty="0">
                <a:effectLst/>
                <a:latin typeface="Times New Roman" panose="02020603050405020304" pitchFamily="18" charset="0"/>
                <a:ea typeface="Aptos" panose="020B0004020202020204" pitchFamily="34" charset="0"/>
              </a:rPr>
              <a:t>0.43%</a:t>
            </a:r>
            <a:r>
              <a:rPr lang="en-US" sz="1700" dirty="0">
                <a:effectLst/>
                <a:latin typeface="Times New Roman" panose="02020603050405020304" pitchFamily="18" charset="0"/>
                <a:ea typeface="Aptos" panose="020B0004020202020204" pitchFamily="34" charset="0"/>
              </a:rPr>
              <a:t> voltage and </a:t>
            </a:r>
            <a:r>
              <a:rPr lang="en-US" sz="1700" b="1" dirty="0">
                <a:effectLst/>
                <a:latin typeface="Times New Roman" panose="02020603050405020304" pitchFamily="18" charset="0"/>
                <a:ea typeface="Aptos" panose="020B0004020202020204" pitchFamily="34" charset="0"/>
              </a:rPr>
              <a:t>1.98%</a:t>
            </a:r>
            <a:r>
              <a:rPr lang="en-US" sz="1700" dirty="0">
                <a:effectLst/>
                <a:latin typeface="Times New Roman" panose="02020603050405020304" pitchFamily="18" charset="0"/>
                <a:ea typeface="Aptos" panose="020B0004020202020204" pitchFamily="34" charset="0"/>
              </a:rPr>
              <a:t> in resistance. Using those readings, current and power can also be calculated through Ohm’s law. The results confirm that this solution offers reliable performance, environmental benefits, and scalability, making it suitable for shared laboratories and scientific applications.</a:t>
            </a:r>
            <a:endParaRPr lang="en-US" sz="1700" kern="1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3" name="object 73">
            <a:extLst>
              <a:ext uri="{FF2B5EF4-FFF2-40B4-BE49-F238E27FC236}">
                <a16:creationId xmlns:a16="http://schemas.microsoft.com/office/drawing/2014/main" id="{388D5537-CE61-EB29-F4D1-3E661BDE02FA}"/>
              </a:ext>
            </a:extLst>
          </p:cNvPr>
          <p:cNvSpPr txBox="1"/>
          <p:nvPr/>
        </p:nvSpPr>
        <p:spPr>
          <a:xfrm>
            <a:off x="1334888" y="10161395"/>
            <a:ext cx="8317290" cy="1366104"/>
          </a:xfrm>
          <a:prstGeom prst="rect">
            <a:avLst/>
          </a:prstGeom>
        </p:spPr>
        <p:txBody>
          <a:bodyPr vert="horz" wrap="square" lIns="0" tIns="22503" rIns="0" bIns="0" rtlCol="0">
            <a:spAutoFit/>
          </a:bodyPr>
          <a:lstStyle/>
          <a:p>
            <a:pPr marL="25004" marR="10002" indent="456297" algn="just">
              <a:lnSpc>
                <a:spcPct val="104400"/>
              </a:lnSpc>
              <a:spcBef>
                <a:spcPts val="177"/>
              </a:spcBef>
            </a:pPr>
            <a:r>
              <a:rPr lang="en-US" sz="1700" dirty="0">
                <a:effectLst/>
                <a:latin typeface="Times New Roman" panose="02020603050405020304" pitchFamily="18" charset="0"/>
                <a:ea typeface="Aptos" panose="020B0004020202020204" pitchFamily="34" charset="0"/>
              </a:rPr>
              <a:t> There are many obstacles that slow the pace of Egypt’s development, known as Egypt’s Grand Challenges. Among these, there are three critical ones: Improving the scientific and technological environment, reducing pollution in air, water, and soil, and recycling garbage. The contributors to these problems are many primarily the main problem is the rising cost of labs and the accumulation of e-waste in landfills.</a:t>
            </a:r>
            <a:endParaRPr lang="en-US" sz="1700" dirty="0">
              <a:latin typeface="Times New Roman" panose="02020603050405020304" pitchFamily="18" charset="0"/>
              <a:cs typeface="Times New Roman" panose="02020603050405020304" pitchFamily="18" charset="0"/>
            </a:endParaRPr>
          </a:p>
        </p:txBody>
      </p:sp>
      <p:sp>
        <p:nvSpPr>
          <p:cNvPr id="74" name="object 75">
            <a:extLst>
              <a:ext uri="{FF2B5EF4-FFF2-40B4-BE49-F238E27FC236}">
                <a16:creationId xmlns:a16="http://schemas.microsoft.com/office/drawing/2014/main" id="{A0AC229F-D5BE-2812-A77A-FE233F3EB514}"/>
              </a:ext>
            </a:extLst>
          </p:cNvPr>
          <p:cNvSpPr txBox="1"/>
          <p:nvPr/>
        </p:nvSpPr>
        <p:spPr>
          <a:xfrm>
            <a:off x="1320712" y="11521378"/>
            <a:ext cx="5845679" cy="2182288"/>
          </a:xfrm>
          <a:prstGeom prst="rect">
            <a:avLst/>
          </a:prstGeom>
        </p:spPr>
        <p:txBody>
          <a:bodyPr vert="horz" wrap="square" lIns="0" tIns="22503" rIns="0" bIns="0" rtlCol="0">
            <a:spAutoFit/>
          </a:bodyPr>
          <a:lstStyle/>
          <a:p>
            <a:pPr marL="48755" marR="10002" algn="just">
              <a:lnSpc>
                <a:spcPct val="104400"/>
              </a:lnSpc>
              <a:spcBef>
                <a:spcPts val="177"/>
              </a:spcBef>
            </a:pPr>
            <a:r>
              <a:rPr lang="en-US" sz="1700" kern="100" dirty="0">
                <a:effectLst/>
                <a:latin typeface="Times New Roman" panose="02020603050405020304" pitchFamily="18" charset="0"/>
                <a:ea typeface="Aptos" panose="020B0004020202020204" pitchFamily="34" charset="0"/>
                <a:cs typeface="Arial" panose="020B0604020202020204" pitchFamily="34" charset="0"/>
              </a:rPr>
              <a:t>     As illustrated in </a:t>
            </a:r>
            <a:r>
              <a:rPr lang="en-US" sz="1700" b="1" kern="100" dirty="0">
                <a:effectLst/>
                <a:latin typeface="Times New Roman" panose="02020603050405020304" pitchFamily="18" charset="0"/>
                <a:ea typeface="Aptos" panose="020B0004020202020204" pitchFamily="34" charset="0"/>
                <a:cs typeface="Arial" panose="020B0604020202020204" pitchFamily="34" charset="0"/>
              </a:rPr>
              <a:t>Fig</a:t>
            </a:r>
            <a:r>
              <a:rPr lang="en-US" sz="1700" b="1" kern="100" dirty="0">
                <a:latin typeface="Times New Roman" panose="02020603050405020304" pitchFamily="18" charset="0"/>
                <a:ea typeface="Aptos" panose="020B0004020202020204" pitchFamily="34" charset="0"/>
                <a:cs typeface="Arial" panose="020B0604020202020204" pitchFamily="34" charset="0"/>
              </a:rPr>
              <a:t> </a:t>
            </a:r>
            <a:r>
              <a:rPr lang="en-US" sz="1700" b="1" kern="100" dirty="0">
                <a:effectLst/>
                <a:latin typeface="Times New Roman" panose="02020603050405020304" pitchFamily="18" charset="0"/>
                <a:ea typeface="Aptos" panose="020B0004020202020204" pitchFamily="34" charset="0"/>
                <a:cs typeface="Arial" panose="020B0604020202020204" pitchFamily="34" charset="0"/>
              </a:rPr>
              <a:t>1</a:t>
            </a:r>
            <a:r>
              <a:rPr lang="en-US" sz="1700" kern="100" dirty="0">
                <a:effectLst/>
                <a:latin typeface="Times New Roman" panose="02020603050405020304" pitchFamily="18" charset="0"/>
                <a:ea typeface="Aptos" panose="020B0004020202020204" pitchFamily="34" charset="0"/>
                <a:cs typeface="Arial" panose="020B0604020202020204" pitchFamily="34" charset="0"/>
              </a:rPr>
              <a:t>, laboratory equipment costs have increased globally, with prices rising by an estimated </a:t>
            </a:r>
            <a:r>
              <a:rPr lang="en-US" sz="1700" b="1" kern="100" dirty="0">
                <a:effectLst/>
                <a:latin typeface="Times New Roman" panose="02020603050405020304" pitchFamily="18" charset="0"/>
                <a:ea typeface="Aptos" panose="020B0004020202020204" pitchFamily="34" charset="0"/>
                <a:cs typeface="Arial" panose="020B0604020202020204" pitchFamily="34" charset="0"/>
              </a:rPr>
              <a:t>38% </a:t>
            </a:r>
            <a:r>
              <a:rPr lang="en-US" sz="1700" kern="100" dirty="0">
                <a:effectLst/>
                <a:latin typeface="Times New Roman" panose="02020603050405020304" pitchFamily="18" charset="0"/>
                <a:ea typeface="Aptos" panose="020B0004020202020204" pitchFamily="34" charset="0"/>
                <a:cs typeface="Arial" panose="020B0604020202020204" pitchFamily="34" charset="0"/>
              </a:rPr>
              <a:t>in just the past few years. In Egypt, this issue had been even more magnified, due to the devaluation of the Egyptian Pound as inflation peaked at </a:t>
            </a:r>
            <a:r>
              <a:rPr lang="en-US" sz="1700" b="1" kern="100" dirty="0">
                <a:effectLst/>
                <a:latin typeface="Times New Roman" panose="02020603050405020304" pitchFamily="18" charset="0"/>
                <a:ea typeface="Aptos" panose="020B0004020202020204" pitchFamily="34" charset="0"/>
                <a:cs typeface="Arial" panose="020B0604020202020204" pitchFamily="34" charset="0"/>
              </a:rPr>
              <a:t>31.95% </a:t>
            </a:r>
            <a:r>
              <a:rPr lang="en-US" sz="1700" kern="100" dirty="0">
                <a:effectLst/>
                <a:latin typeface="Times New Roman" panose="02020603050405020304" pitchFamily="18" charset="0"/>
                <a:ea typeface="Aptos" panose="020B0004020202020204" pitchFamily="34" charset="0"/>
                <a:cs typeface="Arial" panose="020B0604020202020204" pitchFamily="34" charset="0"/>
              </a:rPr>
              <a:t>in June 2017 </a:t>
            </a:r>
            <a:r>
              <a:rPr lang="en-US" sz="1700" i="1" kern="100" dirty="0">
                <a:effectLst/>
                <a:latin typeface="Times New Roman" panose="02020603050405020304" pitchFamily="18" charset="0"/>
                <a:ea typeface="Aptos" panose="020B0004020202020204" pitchFamily="34" charset="0"/>
                <a:cs typeface="Arial" panose="020B0604020202020204" pitchFamily="34" charset="0"/>
              </a:rPr>
              <a:t>(El </a:t>
            </a:r>
            <a:r>
              <a:rPr lang="en-US" sz="1700" i="1" kern="100" dirty="0" err="1">
                <a:effectLst/>
                <a:latin typeface="Times New Roman" panose="02020603050405020304" pitchFamily="18" charset="0"/>
                <a:ea typeface="Aptos" panose="020B0004020202020204" pitchFamily="34" charset="0"/>
                <a:cs typeface="Arial" panose="020B0604020202020204" pitchFamily="34" charset="0"/>
              </a:rPr>
              <a:t>Baradei</a:t>
            </a:r>
            <a:r>
              <a:rPr lang="en-US" sz="1700" i="1" kern="100" dirty="0">
                <a:effectLst/>
                <a:latin typeface="Times New Roman" panose="02020603050405020304" pitchFamily="18" charset="0"/>
                <a:ea typeface="Aptos" panose="020B0004020202020204" pitchFamily="34" charset="0"/>
                <a:cs typeface="Arial" panose="020B0604020202020204" pitchFamily="34" charset="0"/>
              </a:rPr>
              <a:t>, 2019, p. 312). </a:t>
            </a:r>
            <a:r>
              <a:rPr lang="en-US" sz="1700" kern="100" dirty="0">
                <a:effectLst/>
                <a:latin typeface="Times New Roman" panose="02020603050405020304" pitchFamily="18" charset="0"/>
                <a:ea typeface="Aptos" panose="020B0004020202020204" pitchFamily="34" charset="0"/>
                <a:cs typeface="Arial" panose="020B0604020202020204" pitchFamily="34" charset="0"/>
              </a:rPr>
              <a:t>These factors have made lab equipment unavailable for many schools, stopping the development of Egypt’s scientific and technological base. </a:t>
            </a:r>
            <a:endParaRPr lang="en-US" sz="1700" dirty="0">
              <a:latin typeface="Times New Roman" panose="02020603050405020304" pitchFamily="18" charset="0"/>
              <a:cs typeface="Times New Roman" panose="02020603050405020304" pitchFamily="18" charset="0"/>
            </a:endParaRPr>
          </a:p>
        </p:txBody>
      </p:sp>
      <p:sp>
        <p:nvSpPr>
          <p:cNvPr id="90" name="object 75">
            <a:extLst>
              <a:ext uri="{FF2B5EF4-FFF2-40B4-BE49-F238E27FC236}">
                <a16:creationId xmlns:a16="http://schemas.microsoft.com/office/drawing/2014/main" id="{4434AE2D-008D-BD1B-040F-0E9C383836B9}"/>
              </a:ext>
            </a:extLst>
          </p:cNvPr>
          <p:cNvSpPr txBox="1"/>
          <p:nvPr/>
        </p:nvSpPr>
        <p:spPr>
          <a:xfrm>
            <a:off x="1360402" y="13669759"/>
            <a:ext cx="8411175" cy="1643295"/>
          </a:xfrm>
          <a:prstGeom prst="rect">
            <a:avLst/>
          </a:prstGeom>
        </p:spPr>
        <p:txBody>
          <a:bodyPr vert="horz" wrap="square" lIns="0" tIns="22503" rIns="0" bIns="0" rtlCol="0">
            <a:spAutoFit/>
          </a:bodyPr>
          <a:lstStyle/>
          <a:p>
            <a:pPr marL="48755" marR="10002" algn="just">
              <a:lnSpc>
                <a:spcPct val="104400"/>
              </a:lnSpc>
              <a:spcBef>
                <a:spcPts val="177"/>
              </a:spcBef>
            </a:pPr>
            <a:r>
              <a:rPr lang="en-US" sz="1700" dirty="0">
                <a:effectLst/>
                <a:latin typeface="Times New Roman" panose="02020603050405020304" pitchFamily="18" charset="0"/>
                <a:ea typeface="Aptos" panose="020B0004020202020204" pitchFamily="34" charset="0"/>
              </a:rPr>
              <a:t>  To address these problems, countries and companies have made large-scale projects that decrease the percentage of laboratory costs and the growing collection of electronic waste. To illustrate the ready-made Arduino lab kits that can be used in experiments or labs. Despite its benefits for demonstration being user-friendly, simple, and very cheap, there are significant disadvantages, including the lack of high precision, as it is not reliable for high-precision engineering numbers or advanced scientific research. </a:t>
            </a:r>
            <a:endParaRPr lang="en-US" sz="1700" dirty="0">
              <a:latin typeface="Calibri"/>
              <a:cs typeface="Calibri"/>
            </a:endParaRPr>
          </a:p>
        </p:txBody>
      </p:sp>
      <p:sp>
        <p:nvSpPr>
          <p:cNvPr id="92" name="object 75">
            <a:extLst>
              <a:ext uri="{FF2B5EF4-FFF2-40B4-BE49-F238E27FC236}">
                <a16:creationId xmlns:a16="http://schemas.microsoft.com/office/drawing/2014/main" id="{465D43C7-AC12-4F8C-52BD-CF8FF777FDB0}"/>
              </a:ext>
            </a:extLst>
          </p:cNvPr>
          <p:cNvSpPr txBox="1"/>
          <p:nvPr/>
        </p:nvSpPr>
        <p:spPr>
          <a:xfrm>
            <a:off x="1360402" y="15259895"/>
            <a:ext cx="8229194" cy="1502808"/>
          </a:xfrm>
          <a:prstGeom prst="rect">
            <a:avLst/>
          </a:prstGeom>
        </p:spPr>
        <p:txBody>
          <a:bodyPr vert="horz" wrap="square" lIns="0" tIns="22503" rIns="0" bIns="0" rtlCol="0">
            <a:spAutoFit/>
          </a:bodyPr>
          <a:lstStyle/>
          <a:p>
            <a:pPr marL="0" marR="0" algn="just">
              <a:lnSpc>
                <a:spcPct val="115000"/>
              </a:lnSpc>
              <a:spcBef>
                <a:spcPts val="0"/>
              </a:spcBef>
              <a:spcAft>
                <a:spcPts val="800"/>
              </a:spcAft>
            </a:pPr>
            <a:r>
              <a:rPr lang="en-US" sz="1700" dirty="0">
                <a:latin typeface="Times New Roman" panose="02020603050405020304" pitchFamily="18" charset="0"/>
                <a:cs typeface="Times New Roman" panose="02020603050405020304" pitchFamily="18" charset="0"/>
              </a:rPr>
              <a:t>  Moreover, AMP Robotics is led by AMP Corporation. This company recycles old electronics parts and turns them into robotics components by robotics that work using artificial intelligence. AMP’s system is a powerful mix of artificial intelligence and high-speed robotics. Its limitation lies in high initial cost and complexity, though it is more reliable than humans. Robots are complex machines that require special technical staff for maintenance. </a:t>
            </a:r>
            <a:endParaRPr lang="en-US" sz="17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94" name="object 75">
            <a:extLst>
              <a:ext uri="{FF2B5EF4-FFF2-40B4-BE49-F238E27FC236}">
                <a16:creationId xmlns:a16="http://schemas.microsoft.com/office/drawing/2014/main" id="{29C18666-5336-6627-DB15-996DB0F1416B}"/>
              </a:ext>
            </a:extLst>
          </p:cNvPr>
          <p:cNvSpPr txBox="1"/>
          <p:nvPr/>
        </p:nvSpPr>
        <p:spPr>
          <a:xfrm>
            <a:off x="1270345" y="16842523"/>
            <a:ext cx="8229194" cy="1638165"/>
          </a:xfrm>
          <a:prstGeom prst="rect">
            <a:avLst/>
          </a:prstGeom>
        </p:spPr>
        <p:txBody>
          <a:bodyPr vert="horz" wrap="square" lIns="0" tIns="22503" rIns="0" bIns="0" rtlCol="0">
            <a:spAutoFit/>
          </a:bodyPr>
          <a:lstStyle/>
          <a:p>
            <a:pPr marL="48755" marR="10002" algn="just">
              <a:lnSpc>
                <a:spcPct val="104400"/>
              </a:lnSpc>
              <a:spcBef>
                <a:spcPts val="177"/>
              </a:spcBef>
            </a:pPr>
            <a:r>
              <a:rPr lang="en-US" sz="1700" dirty="0">
                <a:latin typeface="Times New Roman" panose="02020603050405020304" pitchFamily="18" charset="0"/>
                <a:cs typeface="Times New Roman" panose="02020603050405020304" pitchFamily="18" charset="0"/>
              </a:rPr>
              <a:t>   Before defining the selected solution, clear design requirements were established to determine the success of the solution. The device is needed to produce a reliable, accurate output, limited to 5% error percentage. Furthermore, all the materials of the device are recycled and environmentally friendly, the transparent housing protects the device, has a variety of applications, and the device is scalable and portable. Making it a reliable instrument that could be used anytime, anywhere, and produce precise output. </a:t>
            </a:r>
            <a:endParaRPr sz="1700" dirty="0">
              <a:latin typeface="Times New Roman" panose="02020603050405020304" pitchFamily="18" charset="0"/>
              <a:cs typeface="Times New Roman" panose="02020603050405020304" pitchFamily="18" charset="0"/>
            </a:endParaRPr>
          </a:p>
        </p:txBody>
      </p:sp>
      <p:sp>
        <p:nvSpPr>
          <p:cNvPr id="95" name="object 75">
            <a:extLst>
              <a:ext uri="{FF2B5EF4-FFF2-40B4-BE49-F238E27FC236}">
                <a16:creationId xmlns:a16="http://schemas.microsoft.com/office/drawing/2014/main" id="{CF4982D8-5668-BF66-0CC6-34B080B4955A}"/>
              </a:ext>
            </a:extLst>
          </p:cNvPr>
          <p:cNvSpPr txBox="1"/>
          <p:nvPr/>
        </p:nvSpPr>
        <p:spPr>
          <a:xfrm>
            <a:off x="1307949" y="18527834"/>
            <a:ext cx="6184238" cy="2454350"/>
          </a:xfrm>
          <a:prstGeom prst="rect">
            <a:avLst/>
          </a:prstGeom>
        </p:spPr>
        <p:txBody>
          <a:bodyPr vert="horz" wrap="square" lIns="0" tIns="22503" rIns="0" bIns="0" rtlCol="0">
            <a:spAutoFit/>
          </a:bodyPr>
          <a:lstStyle/>
          <a:p>
            <a:pPr marL="48755" marR="10002" algn="just">
              <a:lnSpc>
                <a:spcPct val="104400"/>
              </a:lnSpc>
              <a:spcBef>
                <a:spcPts val="177"/>
              </a:spcBef>
            </a:pPr>
            <a:r>
              <a:rPr lang="en-US" sz="1700" dirty="0">
                <a:latin typeface="Times New Roman" panose="02020603050405020304" pitchFamily="18" charset="0"/>
                <a:cs typeface="Times New Roman" panose="02020603050405020304" pitchFamily="18" charset="0"/>
              </a:rPr>
              <a:t>  Using those design requirements as a base to select the solution, a hybrid solution was selected that combines both the functions of an ohmmeter and a voltameter, as shown in </a:t>
            </a:r>
            <a:r>
              <a:rPr lang="en-US" sz="1700" b="1" dirty="0">
                <a:latin typeface="Times New Roman" panose="02020603050405020304" pitchFamily="18" charset="0"/>
                <a:cs typeface="Times New Roman" panose="02020603050405020304" pitchFamily="18" charset="0"/>
              </a:rPr>
              <a:t>Fig 2</a:t>
            </a:r>
            <a:r>
              <a:rPr lang="en-US" sz="1700" dirty="0">
                <a:latin typeface="Times New Roman" panose="02020603050405020304" pitchFamily="18" charset="0"/>
                <a:cs typeface="Times New Roman" panose="02020603050405020304" pitchFamily="18" charset="0"/>
              </a:rPr>
              <a:t>. The solution works using two circuits of both an ohmmeter and a voltameter, connecting them in a breadboard, uploading the code on the microcontroller to operate it. Using an LCD to show results on it. By integrating these two functions into a single eco-friendly device. The solution addresses Egypt’s Grand Challenges by offering a cheap, scalable, and recycled material device.</a:t>
            </a:r>
            <a:endParaRPr lang="en-US" sz="17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102" name="Picture 101">
            <a:extLst>
              <a:ext uri="{FF2B5EF4-FFF2-40B4-BE49-F238E27FC236}">
                <a16:creationId xmlns:a16="http://schemas.microsoft.com/office/drawing/2014/main" id="{4FF26A3F-DF1A-0EFC-421A-8F72C84D05D3}"/>
              </a:ext>
            </a:extLst>
          </p:cNvPr>
          <p:cNvPicPr>
            <a:picLocks noChangeAspect="1"/>
          </p:cNvPicPr>
          <p:nvPr/>
        </p:nvPicPr>
        <p:blipFill>
          <a:blip r:embed="rId25"/>
          <a:stretch>
            <a:fillRect/>
          </a:stretch>
        </p:blipFill>
        <p:spPr>
          <a:xfrm>
            <a:off x="7584192" y="18818917"/>
            <a:ext cx="2119897" cy="1477035"/>
          </a:xfrm>
          <a:prstGeom prst="rect">
            <a:avLst/>
          </a:prstGeom>
        </p:spPr>
      </p:pic>
      <p:sp>
        <p:nvSpPr>
          <p:cNvPr id="108" name="Rectangle 12">
            <a:extLst>
              <a:ext uri="{FF2B5EF4-FFF2-40B4-BE49-F238E27FC236}">
                <a16:creationId xmlns:a16="http://schemas.microsoft.com/office/drawing/2014/main" id="{248EFF73-29F4-08CB-C503-ECECB267D9B4}"/>
              </a:ext>
            </a:extLst>
          </p:cNvPr>
          <p:cNvSpPr>
            <a:spLocks noChangeArrowheads="1"/>
          </p:cNvSpPr>
          <p:nvPr/>
        </p:nvSpPr>
        <p:spPr bwMode="auto">
          <a:xfrm>
            <a:off x="10926535" y="9532576"/>
            <a:ext cx="313640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defTabSz="914400"/>
            <a:endParaRPr kumimoji="0" lang="en-US" altLang="en-US" sz="2200" b="0" i="0" u="none" strike="noStrike" cap="none" normalizeH="0" baseline="0" dirty="0">
              <a:ln>
                <a:noFill/>
              </a:ln>
              <a:effectLst/>
              <a:latin typeface="+mn-lt"/>
              <a:ea typeface="Calibri" panose="020F0502020204030204" pitchFamily="34" charset="0"/>
              <a:cs typeface="Arial" panose="020B0604020202020204" pitchFamily="34" charset="0"/>
            </a:endParaRPr>
          </a:p>
        </p:txBody>
      </p:sp>
      <p:sp>
        <p:nvSpPr>
          <p:cNvPr id="1030" name="object 75">
            <a:extLst>
              <a:ext uri="{FF2B5EF4-FFF2-40B4-BE49-F238E27FC236}">
                <a16:creationId xmlns:a16="http://schemas.microsoft.com/office/drawing/2014/main" id="{E43326DF-3D0F-0A77-B963-79510AAF8BBF}"/>
              </a:ext>
            </a:extLst>
          </p:cNvPr>
          <p:cNvSpPr txBox="1"/>
          <p:nvPr/>
        </p:nvSpPr>
        <p:spPr>
          <a:xfrm>
            <a:off x="30391141" y="26523707"/>
            <a:ext cx="3704982" cy="1297046"/>
          </a:xfrm>
          <a:prstGeom prst="rect">
            <a:avLst/>
          </a:prstGeom>
        </p:spPr>
        <p:txBody>
          <a:bodyPr vert="horz" wrap="square" lIns="0" tIns="22503" rIns="0" bIns="0" rtlCol="0">
            <a:spAutoFit/>
          </a:bodyPr>
          <a:lstStyle/>
          <a:p>
            <a:pPr marL="48755" marR="10002" algn="just">
              <a:lnSpc>
                <a:spcPct val="104400"/>
              </a:lnSpc>
              <a:spcBef>
                <a:spcPts val="177"/>
              </a:spcBef>
            </a:pPr>
            <a:r>
              <a:rPr lang="en-GB" sz="1900" dirty="0">
                <a:latin typeface="Times New Roman" panose="02020603050405020304" pitchFamily="18" charset="0"/>
                <a:ea typeface="Aptos" panose="020B0004020202020204" pitchFamily="34" charset="0"/>
              </a:rPr>
              <a:t>M</a:t>
            </a:r>
            <a:r>
              <a:rPr lang="en-US" sz="1900" dirty="0">
                <a:latin typeface="Times New Roman" panose="02020603050405020304" pitchFamily="18" charset="0"/>
                <a:ea typeface="Aptos" panose="020B0004020202020204" pitchFamily="34" charset="0"/>
              </a:rPr>
              <a:t>ahmoud Walid Farag                              </a:t>
            </a:r>
          </a:p>
          <a:p>
            <a:pPr marL="48755" marR="10002" algn="just">
              <a:lnSpc>
                <a:spcPct val="104400"/>
              </a:lnSpc>
              <a:spcBef>
                <a:spcPts val="177"/>
              </a:spcBef>
            </a:pPr>
            <a:r>
              <a:rPr lang="en-US" sz="1900" dirty="0">
                <a:latin typeface="Times New Roman" panose="02020603050405020304" pitchFamily="18" charset="0"/>
                <a:ea typeface="Aptos" panose="020B0004020202020204" pitchFamily="34" charset="0"/>
              </a:rPr>
              <a:t>Mohamed Mohsen Mahamoud</a:t>
            </a:r>
          </a:p>
          <a:p>
            <a:pPr marL="48755" marR="10002" algn="just">
              <a:lnSpc>
                <a:spcPct val="104400"/>
              </a:lnSpc>
              <a:spcBef>
                <a:spcPts val="177"/>
              </a:spcBef>
            </a:pPr>
            <a:r>
              <a:rPr lang="en-US" sz="1900" dirty="0">
                <a:latin typeface="Times New Roman" panose="02020603050405020304" pitchFamily="18" charset="0"/>
                <a:ea typeface="Aptos" panose="020B0004020202020204" pitchFamily="34" charset="0"/>
              </a:rPr>
              <a:t>Ziad Hossam Ramadan</a:t>
            </a:r>
          </a:p>
          <a:p>
            <a:pPr marL="48755" marR="10002" algn="just">
              <a:lnSpc>
                <a:spcPct val="104400"/>
              </a:lnSpc>
              <a:spcBef>
                <a:spcPts val="177"/>
              </a:spcBef>
            </a:pPr>
            <a:r>
              <a:rPr lang="en-US" sz="1900" dirty="0">
                <a:latin typeface="Times New Roman" panose="02020603050405020304" pitchFamily="18" charset="0"/>
                <a:ea typeface="Aptos" panose="020B0004020202020204" pitchFamily="34" charset="0"/>
              </a:rPr>
              <a:t>Ziad Masoud Khalaf</a:t>
            </a:r>
          </a:p>
        </p:txBody>
      </p:sp>
      <p:sp>
        <p:nvSpPr>
          <p:cNvPr id="1031" name="object 75">
            <a:extLst>
              <a:ext uri="{FF2B5EF4-FFF2-40B4-BE49-F238E27FC236}">
                <a16:creationId xmlns:a16="http://schemas.microsoft.com/office/drawing/2014/main" id="{8C37FCE7-EFB0-E361-32B2-72313AC849F9}"/>
              </a:ext>
            </a:extLst>
          </p:cNvPr>
          <p:cNvSpPr txBox="1"/>
          <p:nvPr/>
        </p:nvSpPr>
        <p:spPr>
          <a:xfrm>
            <a:off x="33955254" y="26421109"/>
            <a:ext cx="4747659" cy="1297046"/>
          </a:xfrm>
          <a:prstGeom prst="rect">
            <a:avLst/>
          </a:prstGeom>
        </p:spPr>
        <p:txBody>
          <a:bodyPr vert="horz" wrap="square" lIns="0" tIns="22503" rIns="0" bIns="0" rtlCol="0">
            <a:spAutoFit/>
          </a:bodyPr>
          <a:lstStyle/>
          <a:p>
            <a:pPr marL="48755" marR="10002" algn="just">
              <a:lnSpc>
                <a:spcPct val="104400"/>
              </a:lnSpc>
              <a:spcBef>
                <a:spcPts val="177"/>
              </a:spcBef>
            </a:pPr>
            <a:r>
              <a:rPr lang="en-US" sz="1900" i="1" u="sng" dirty="0">
                <a:solidFill>
                  <a:srgbClr val="0563C1"/>
                </a:solidFill>
                <a:effectLst/>
                <a:latin typeface="Times New Roman" panose="02020603050405020304" pitchFamily="18" charset="0"/>
                <a:ea typeface="Aptos" panose="020B0004020202020204" pitchFamily="34" charset="0"/>
                <a:cs typeface="Arial" panose="020B0604020202020204" pitchFamily="34" charset="0"/>
                <a:hlinkClick r:id="rId26"/>
              </a:rPr>
              <a:t>Mahmoud.1724025@stemismailia.moe.edu.eg</a:t>
            </a:r>
            <a:endParaRPr lang="en-US" sz="1900" i="1" u="sng" dirty="0">
              <a:solidFill>
                <a:srgbClr val="0563C1"/>
              </a:solidFill>
              <a:effectLst/>
              <a:latin typeface="Times New Roman" panose="02020603050405020304" pitchFamily="18" charset="0"/>
              <a:ea typeface="Aptos" panose="020B0004020202020204" pitchFamily="34" charset="0"/>
              <a:cs typeface="Arial" panose="020B0604020202020204" pitchFamily="34" charset="0"/>
            </a:endParaRPr>
          </a:p>
          <a:p>
            <a:pPr marL="48755" marR="10002" algn="just">
              <a:lnSpc>
                <a:spcPct val="104400"/>
              </a:lnSpc>
              <a:spcBef>
                <a:spcPts val="177"/>
              </a:spcBef>
            </a:pPr>
            <a:r>
              <a:rPr lang="en-US" sz="1900" i="1" u="sng" dirty="0">
                <a:solidFill>
                  <a:srgbClr val="0563C1"/>
                </a:solidFill>
                <a:effectLst/>
                <a:latin typeface="Times New Roman" panose="02020603050405020304" pitchFamily="18" charset="0"/>
                <a:ea typeface="Aptos" panose="020B0004020202020204" pitchFamily="34" charset="0"/>
                <a:cs typeface="Arial" panose="020B0604020202020204" pitchFamily="34" charset="0"/>
                <a:hlinkClick r:id="rId27"/>
              </a:rPr>
              <a:t>Mohamed.1724037@stemismailia.moe.edu.eg</a:t>
            </a:r>
            <a:endParaRPr lang="en-US" sz="1900" i="1" u="sng" dirty="0">
              <a:solidFill>
                <a:srgbClr val="0563C1"/>
              </a:solidFill>
              <a:latin typeface="Times New Roman" panose="02020603050405020304" pitchFamily="18" charset="0"/>
              <a:ea typeface="Aptos" panose="020B0004020202020204" pitchFamily="34" charset="0"/>
              <a:cs typeface="Arial" panose="020B0604020202020204" pitchFamily="34" charset="0"/>
            </a:endParaRPr>
          </a:p>
          <a:p>
            <a:pPr marL="48755" marR="10002" algn="just">
              <a:lnSpc>
                <a:spcPct val="104400"/>
              </a:lnSpc>
              <a:spcBef>
                <a:spcPts val="177"/>
              </a:spcBef>
            </a:pPr>
            <a:r>
              <a:rPr lang="en-US" sz="1900" i="1" u="sng" kern="100" dirty="0">
                <a:solidFill>
                  <a:srgbClr val="0563C1"/>
                </a:solidFill>
                <a:effectLst/>
                <a:latin typeface="Times New Roman" panose="02020603050405020304" pitchFamily="18" charset="0"/>
                <a:ea typeface="Aptos" panose="020B0004020202020204" pitchFamily="34" charset="0"/>
                <a:cs typeface="Arial" panose="020B0604020202020204" pitchFamily="34" charset="0"/>
                <a:hlinkClick r:id="rId28"/>
              </a:rPr>
              <a:t>Ziad.1724061@stemismailia.moe.edu.eg</a:t>
            </a:r>
            <a:endParaRPr lang="en-US" sz="1900" dirty="0">
              <a:latin typeface="Times New Roman" panose="02020603050405020304" pitchFamily="18" charset="0"/>
              <a:ea typeface="Aptos" panose="020B0004020202020204" pitchFamily="34" charset="0"/>
            </a:endParaRPr>
          </a:p>
          <a:p>
            <a:pPr marL="48755" marR="10002" algn="just">
              <a:lnSpc>
                <a:spcPct val="104400"/>
              </a:lnSpc>
              <a:spcBef>
                <a:spcPts val="177"/>
              </a:spcBef>
            </a:pPr>
            <a:r>
              <a:rPr lang="en-US" sz="1900" i="1" u="sng" dirty="0">
                <a:solidFill>
                  <a:srgbClr val="0563C1"/>
                </a:solidFill>
                <a:effectLst/>
                <a:latin typeface="Times New Roman" panose="02020603050405020304" pitchFamily="18" charset="0"/>
                <a:ea typeface="Aptos" panose="020B0004020202020204" pitchFamily="34" charset="0"/>
                <a:cs typeface="Arial" panose="020B0604020202020204" pitchFamily="34" charset="0"/>
                <a:hlinkClick r:id="rId29"/>
              </a:rPr>
              <a:t>ziad.1724062@stemismailia.moe.edu.eg</a:t>
            </a:r>
            <a:endParaRPr lang="en-US" sz="1900" dirty="0">
              <a:latin typeface="Times New Roman" panose="02020603050405020304" pitchFamily="18" charset="0"/>
              <a:ea typeface="Aptos" panose="020B0004020202020204" pitchFamily="34" charset="0"/>
            </a:endParaRPr>
          </a:p>
        </p:txBody>
      </p:sp>
      <p:sp>
        <p:nvSpPr>
          <p:cNvPr id="1032" name="TextBox 1031">
            <a:extLst>
              <a:ext uri="{FF2B5EF4-FFF2-40B4-BE49-F238E27FC236}">
                <a16:creationId xmlns:a16="http://schemas.microsoft.com/office/drawing/2014/main" id="{2B9EE4E1-F2A1-D8C5-5640-4A39C5F79791}"/>
              </a:ext>
            </a:extLst>
          </p:cNvPr>
          <p:cNvSpPr txBox="1"/>
          <p:nvPr/>
        </p:nvSpPr>
        <p:spPr>
          <a:xfrm>
            <a:off x="7464829" y="20284599"/>
            <a:ext cx="2853802" cy="261610"/>
          </a:xfrm>
          <a:prstGeom prst="rect">
            <a:avLst/>
          </a:prstGeom>
          <a:noFill/>
        </p:spPr>
        <p:txBody>
          <a:bodyPr wrap="square" rtlCol="0">
            <a:spAutoFit/>
          </a:bodyPr>
          <a:lstStyle/>
          <a:p>
            <a:r>
              <a:rPr lang="en-US" sz="1050" b="1" dirty="0">
                <a:solidFill>
                  <a:schemeClr val="accent1"/>
                </a:solidFill>
              </a:rPr>
              <a:t>Figure 2: A picture of the chosen solution</a:t>
            </a:r>
          </a:p>
        </p:txBody>
      </p:sp>
      <mc:AlternateContent xmlns:mc="http://schemas.openxmlformats.org/markup-compatibility/2006">
        <mc:Choice xmlns:a14="http://schemas.microsoft.com/office/drawing/2010/main" Requires="a14">
          <p:sp>
            <p:nvSpPr>
              <p:cNvPr id="2" name="object 71">
                <a:extLst>
                  <a:ext uri="{FF2B5EF4-FFF2-40B4-BE49-F238E27FC236}">
                    <a16:creationId xmlns:a16="http://schemas.microsoft.com/office/drawing/2014/main" id="{7641271F-C37D-6827-2780-E2F90D42FD33}"/>
                  </a:ext>
                </a:extLst>
              </p:cNvPr>
              <p:cNvSpPr txBox="1"/>
              <p:nvPr/>
            </p:nvSpPr>
            <p:spPr>
              <a:xfrm>
                <a:off x="29702313" y="5519584"/>
                <a:ext cx="8659280" cy="2505755"/>
              </a:xfrm>
              <a:prstGeom prst="rect">
                <a:avLst/>
              </a:prstGeom>
            </p:spPr>
            <p:txBody>
              <a:bodyPr vert="horz" wrap="square" lIns="0" tIns="23753" rIns="0" bIns="0" rtlCol="0">
                <a:spAutoFit/>
              </a:bodyPr>
              <a:lstStyle/>
              <a:p>
                <a:pPr marL="25004" marR="10002" indent="456297" algn="just">
                  <a:lnSpc>
                    <a:spcPct val="101600"/>
                  </a:lnSpc>
                  <a:spcBef>
                    <a:spcPts val="187"/>
                  </a:spcBef>
                </a:pPr>
                <a:r>
                  <a:rPr lang="en-US" sz="1750" kern="100" dirty="0">
                    <a:effectLst/>
                    <a:latin typeface="Times New Roman" panose="02020603050405020304" pitchFamily="18" charset="0"/>
                    <a:ea typeface="Aptos" panose="020B0004020202020204" pitchFamily="34" charset="0"/>
                    <a:cs typeface="Times New Roman" panose="02020603050405020304" pitchFamily="18" charset="0"/>
                  </a:rPr>
                  <a:t>From the tests, results, and analysis, the following was concluded: the prototype has achieved all the design requirements, achieving the required measurement accuracy, portability, and modularity, with an average voltage error of </a:t>
                </a:r>
                <a14:m>
                  <m:oMath xmlns:m="http://schemas.openxmlformats.org/officeDocument/2006/math">
                    <m:r>
                      <a:rPr lang="en-US" b="1" i="1" kern="100">
                        <a:latin typeface="Cambria Math" panose="02040503050406030204" pitchFamily="18" charset="0"/>
                        <a:ea typeface="Aptos" panose="020B0004020202020204" pitchFamily="34" charset="0"/>
                      </a:rPr>
                      <m:t>±</m:t>
                    </m:r>
                  </m:oMath>
                </a14:m>
                <a:r>
                  <a:rPr lang="en-US" sz="1750" b="1" kern="100" dirty="0">
                    <a:effectLst/>
                    <a:latin typeface="Times New Roman" panose="02020603050405020304" pitchFamily="18" charset="0"/>
                    <a:ea typeface="Aptos" panose="020B0004020202020204" pitchFamily="34" charset="0"/>
                    <a:cs typeface="Times New Roman" panose="02020603050405020304" pitchFamily="18" charset="0"/>
                  </a:rPr>
                  <a:t>0.43% </a:t>
                </a:r>
                <a:r>
                  <a:rPr lang="en-US" sz="1750" kern="100" dirty="0">
                    <a:effectLst/>
                    <a:latin typeface="Times New Roman" panose="02020603050405020304" pitchFamily="18" charset="0"/>
                    <a:ea typeface="Aptos" panose="020B0004020202020204" pitchFamily="34" charset="0"/>
                    <a:cs typeface="Times New Roman" panose="02020603050405020304" pitchFamily="18" charset="0"/>
                  </a:rPr>
                  <a:t>and resistance error of </a:t>
                </a:r>
                <a14:m>
                  <m:oMath xmlns:m="http://schemas.openxmlformats.org/officeDocument/2006/math">
                    <m:r>
                      <a:rPr lang="en-US" b="1" i="1" kern="100">
                        <a:latin typeface="Cambria Math" panose="02040503050406030204" pitchFamily="18" charset="0"/>
                        <a:ea typeface="Aptos" panose="020B0004020202020204" pitchFamily="34" charset="0"/>
                      </a:rPr>
                      <m:t>±</m:t>
                    </m:r>
                    <m:r>
                      <a:rPr lang="en-US" sz="1800" b="1" i="1" kern="100" smtClean="0">
                        <a:effectLst/>
                        <a:latin typeface="Cambria Math" panose="02040503050406030204" pitchFamily="18" charset="0"/>
                        <a:ea typeface="Aptos" panose="020B0004020202020204" pitchFamily="34" charset="0"/>
                        <a:cs typeface="+mj-cs"/>
                      </a:rPr>
                      <m:t>𝟏</m:t>
                    </m:r>
                    <m:r>
                      <a:rPr lang="en-US" sz="1800" b="1" i="1" kern="100" smtClean="0">
                        <a:effectLst/>
                        <a:latin typeface="Cambria Math" panose="02040503050406030204" pitchFamily="18" charset="0"/>
                        <a:ea typeface="Aptos" panose="020B0004020202020204" pitchFamily="34" charset="0"/>
                        <a:cs typeface="+mj-cs"/>
                      </a:rPr>
                      <m:t>.</m:t>
                    </m:r>
                    <m:r>
                      <a:rPr lang="en-US" sz="1800" b="1" i="1" kern="100" smtClean="0">
                        <a:effectLst/>
                        <a:latin typeface="Cambria Math" panose="02040503050406030204" pitchFamily="18" charset="0"/>
                        <a:ea typeface="Aptos" panose="020B0004020202020204" pitchFamily="34" charset="0"/>
                        <a:cs typeface="+mj-cs"/>
                      </a:rPr>
                      <m:t>𝟗𝟖</m:t>
                    </m:r>
                  </m:oMath>
                </a14:m>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175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750" kern="100" dirty="0">
                    <a:effectLst/>
                    <a:latin typeface="Times New Roman" panose="02020603050405020304" pitchFamily="18" charset="0"/>
                    <a:ea typeface="Aptos" panose="020B0004020202020204" pitchFamily="34" charset="0"/>
                    <a:cs typeface="Times New Roman" panose="02020603050405020304" pitchFamily="18" charset="0"/>
                  </a:rPr>
                  <a:t>while maintaining a compact form at </a:t>
                </a:r>
                <a:r>
                  <a:rPr lang="en-US" sz="1750" b="1" kern="100" dirty="0">
                    <a:effectLst/>
                    <a:latin typeface="Times New Roman" panose="02020603050405020304" pitchFamily="18" charset="0"/>
                    <a:ea typeface="Aptos" panose="020B0004020202020204" pitchFamily="34" charset="0"/>
                    <a:cs typeface="Times New Roman" panose="02020603050405020304" pitchFamily="18" charset="0"/>
                  </a:rPr>
                  <a:t>0.3 kg</a:t>
                </a:r>
                <a:r>
                  <a:rPr lang="en-US" sz="1750" kern="100" dirty="0">
                    <a:effectLst/>
                    <a:latin typeface="Times New Roman" panose="02020603050405020304" pitchFamily="18" charset="0"/>
                    <a:ea typeface="Aptos" panose="020B0004020202020204" pitchFamily="34" charset="0"/>
                    <a:cs typeface="Times New Roman" panose="02020603050405020304" pitchFamily="18" charset="0"/>
                  </a:rPr>
                  <a:t>. It was built using recycled e-waste components, addressing the impact of e-waste accumulation and contributing to a more sustainable scientific environment. Compared to commercial lab instruments, our device provides precise and reliable readings suitable for general laboratory use, while remaining low-cost, environmentally and user-friendly, making the overall project successful in every essential aspect.</a:t>
                </a:r>
              </a:p>
              <a:p>
                <a:pPr marL="25004" marR="10002" indent="456297" algn="just">
                  <a:lnSpc>
                    <a:spcPct val="101600"/>
                  </a:lnSpc>
                  <a:spcBef>
                    <a:spcPts val="187"/>
                  </a:spcBef>
                </a:pPr>
                <a:endParaRPr lang="en-US" sz="1750" kern="1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2" name="object 71">
                <a:extLst>
                  <a:ext uri="{FF2B5EF4-FFF2-40B4-BE49-F238E27FC236}">
                    <a16:creationId xmlns:a16="http://schemas.microsoft.com/office/drawing/2014/main" id="{7641271F-C37D-6827-2780-E2F90D42FD33}"/>
                  </a:ext>
                </a:extLst>
              </p:cNvPr>
              <p:cNvSpPr txBox="1">
                <a:spLocks noRot="1" noChangeAspect="1" noMove="1" noResize="1" noEditPoints="1" noAdjustHandles="1" noChangeArrowheads="1" noChangeShapeType="1" noTextEdit="1"/>
              </p:cNvSpPr>
              <p:nvPr/>
            </p:nvSpPr>
            <p:spPr>
              <a:xfrm>
                <a:off x="29702313" y="5519584"/>
                <a:ext cx="8659280" cy="2505755"/>
              </a:xfrm>
              <a:prstGeom prst="rect">
                <a:avLst/>
              </a:prstGeom>
              <a:blipFill>
                <a:blip r:embed="rId30"/>
                <a:stretch>
                  <a:fillRect l="-1267" t="-1946" r="-14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object 71">
                <a:extLst>
                  <a:ext uri="{FF2B5EF4-FFF2-40B4-BE49-F238E27FC236}">
                    <a16:creationId xmlns:a16="http://schemas.microsoft.com/office/drawing/2014/main" id="{7675185E-66F3-1FD3-A707-B876E8D99251}"/>
                  </a:ext>
                </a:extLst>
              </p:cNvPr>
              <p:cNvSpPr txBox="1"/>
              <p:nvPr/>
            </p:nvSpPr>
            <p:spPr>
              <a:xfrm>
                <a:off x="10341068" y="4941031"/>
                <a:ext cx="8431054" cy="9038569"/>
              </a:xfrm>
              <a:prstGeom prst="rect">
                <a:avLst/>
              </a:prstGeom>
            </p:spPr>
            <p:txBody>
              <a:bodyPr vert="horz" wrap="square" lIns="0" tIns="23753" rIns="0" bIns="0" rtlCol="0">
                <a:spAutoFit/>
              </a:bodyPr>
              <a:lstStyle/>
              <a:p>
                <a:pPr marL="0" marR="0" algn="just">
                  <a:lnSpc>
                    <a:spcPct val="115000"/>
                  </a:lnSpc>
                  <a:spcBef>
                    <a:spcPts val="0"/>
                  </a:spcBef>
                  <a:spcAft>
                    <a:spcPts val="800"/>
                  </a:spcAft>
                </a:pPr>
                <a:r>
                  <a:rPr lang="en-US" sz="1720" b="1" kern="100" dirty="0">
                    <a:effectLst/>
                    <a:latin typeface="Times New Roman" panose="02020603050405020304" pitchFamily="18" charset="0"/>
                    <a:ea typeface="Aptos" panose="020B0004020202020204" pitchFamily="34" charset="0"/>
                    <a:cs typeface="Times New Roman" panose="02020603050405020304" pitchFamily="18" charset="0"/>
                  </a:rPr>
                  <a:t>Methods</a:t>
                </a:r>
              </a:p>
              <a:p>
                <a:pPr marL="0" marR="0" algn="just">
                  <a:lnSpc>
                    <a:spcPct val="115000"/>
                  </a:lnSpc>
                  <a:spcBef>
                    <a:spcPts val="0"/>
                  </a:spcBef>
                  <a:spcAft>
                    <a:spcPts val="800"/>
                  </a:spcAft>
                </a:pP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The prototype was carried out as follows:</a:t>
                </a:r>
              </a:p>
              <a:p>
                <a:pPr marL="342900" marR="0" lvl="0" indent="-342900" algn="just">
                  <a:lnSpc>
                    <a:spcPct val="115000"/>
                  </a:lnSpc>
                  <a:spcBef>
                    <a:spcPts val="0"/>
                  </a:spcBef>
                  <a:spcAft>
                    <a:spcPts val="0"/>
                  </a:spcAft>
                  <a:buFont typeface="Symbol" panose="05050102010706020507" pitchFamily="18" charset="2"/>
                  <a:buChar char=""/>
                </a:pP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 The ATmega328p chip was inserted into the breadboard</a:t>
                </a:r>
              </a:p>
              <a:p>
                <a:pPr marL="342900" marR="0" lvl="0" indent="-342900" algn="just">
                  <a:lnSpc>
                    <a:spcPct val="115000"/>
                  </a:lnSpc>
                  <a:spcBef>
                    <a:spcPts val="0"/>
                  </a:spcBef>
                  <a:spcAft>
                    <a:spcPts val="0"/>
                  </a:spcAft>
                  <a:buFont typeface="Symbol" panose="05050102010706020507" pitchFamily="18" charset="2"/>
                  <a:buChar char=""/>
                </a:pP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A 16MHz crystal is connected between pins 9 and 10, with a 22pF</a:t>
                </a:r>
              </a:p>
              <a:p>
                <a:pPr marR="0" lvl="0" algn="just">
                  <a:lnSpc>
                    <a:spcPct val="115000"/>
                  </a:lnSpc>
                  <a:spcBef>
                    <a:spcPts val="0"/>
                  </a:spcBef>
                  <a:spcAft>
                    <a:spcPts val="0"/>
                  </a:spcAft>
                </a:pPr>
                <a:r>
                  <a:rPr lang="en-US" sz="1720" kern="100" dirty="0">
                    <a:latin typeface="Times New Roman" panose="02020603050405020304" pitchFamily="18" charset="0"/>
                    <a:ea typeface="Aptos" panose="020B0004020202020204" pitchFamily="34" charset="0"/>
                    <a:cs typeface="Times New Roman" panose="02020603050405020304" pitchFamily="18" charset="0"/>
                  </a:rPr>
                  <a:t>      </a:t>
                </a: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 capacitor in series with the GND rail</a:t>
                </a:r>
              </a:p>
              <a:p>
                <a:pPr marL="342900" marR="0" lvl="0" indent="-342900" algn="just">
                  <a:lnSpc>
                    <a:spcPct val="115000"/>
                  </a:lnSpc>
                  <a:spcBef>
                    <a:spcPts val="0"/>
                  </a:spcBef>
                  <a:spcAft>
                    <a:spcPts val="0"/>
                  </a:spcAft>
                  <a:buFont typeface="Symbol" panose="05050102010706020507" pitchFamily="18" charset="2"/>
                  <a:buChar char=""/>
                </a:pP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A rest button with connects with a 10k</a:t>
                </a:r>
                <a14:m>
                  <m:oMath xmlns:m="http://schemas.openxmlformats.org/officeDocument/2006/math">
                    <m:r>
                      <a:rPr lang="en-US" sz="1720" i="1" kern="100">
                        <a:effectLst/>
                        <a:latin typeface="Cambria Math" panose="02040503050406030204" pitchFamily="18" charset="0"/>
                        <a:ea typeface="Aptos" panose="020B0004020202020204" pitchFamily="34" charset="0"/>
                        <a:cs typeface="Arial" panose="020B0604020202020204" pitchFamily="34" charset="0"/>
                      </a:rPr>
                      <m:t>𝛺</m:t>
                    </m:r>
                  </m:oMath>
                </a14:m>
                <a:r>
                  <a:rPr lang="en-US" sz="1720" kern="100" dirty="0">
                    <a:effectLst/>
                    <a:latin typeface="Times New Roman" panose="02020603050405020304" pitchFamily="18" charset="0"/>
                    <a:ea typeface="Times New Roman" panose="02020603050405020304" pitchFamily="18" charset="0"/>
                    <a:cs typeface="Times New Roman" panose="02020603050405020304" pitchFamily="18" charset="0"/>
                  </a:rPr>
                  <a:t> resistor to GND and the</a:t>
                </a:r>
              </a:p>
              <a:p>
                <a:pPr marR="0" lvl="0" algn="just">
                  <a:lnSpc>
                    <a:spcPct val="115000"/>
                  </a:lnSpc>
                  <a:spcBef>
                    <a:spcPts val="0"/>
                  </a:spcBef>
                  <a:spcAft>
                    <a:spcPts val="0"/>
                  </a:spcAft>
                </a:pPr>
                <a:r>
                  <a:rPr lang="en-US" sz="172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720" kern="100" dirty="0">
                    <a:effectLst/>
                    <a:latin typeface="Times New Roman" panose="02020603050405020304" pitchFamily="18" charset="0"/>
                    <a:ea typeface="Times New Roman" panose="02020603050405020304" pitchFamily="18" charset="0"/>
                    <a:cs typeface="Times New Roman" panose="02020603050405020304" pitchFamily="18" charset="0"/>
                  </a:rPr>
                  <a:t>  The other pin connected to the ATmega328p reset pin</a:t>
                </a:r>
                <a:endParaRPr lang="en-US" sz="172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 The voltage regulator was connected to the breadboard, such that</a:t>
                </a:r>
              </a:p>
              <a:p>
                <a:pPr marR="0" lvl="0" algn="just">
                  <a:lnSpc>
                    <a:spcPct val="115000"/>
                  </a:lnSpc>
                  <a:spcBef>
                    <a:spcPts val="0"/>
                  </a:spcBef>
                  <a:spcAft>
                    <a:spcPts val="0"/>
                  </a:spcAft>
                </a:pPr>
                <a:r>
                  <a:rPr lang="en-US" sz="1720" kern="100" dirty="0">
                    <a:latin typeface="Times New Roman" panose="02020603050405020304" pitchFamily="18" charset="0"/>
                    <a:ea typeface="Aptos" panose="020B0004020202020204" pitchFamily="34" charset="0"/>
                    <a:cs typeface="Times New Roman" panose="02020603050405020304" pitchFamily="18" charset="0"/>
                  </a:rPr>
                  <a:t>      </a:t>
                </a: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 The input and the ground pin are connected to the power source,</a:t>
                </a:r>
              </a:p>
              <a:p>
                <a:pPr marR="0" lvl="0" algn="just">
                  <a:lnSpc>
                    <a:spcPct val="115000"/>
                  </a:lnSpc>
                  <a:spcBef>
                    <a:spcPts val="0"/>
                  </a:spcBef>
                  <a:spcAft>
                    <a:spcPts val="0"/>
                  </a:spcAft>
                </a:pP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       and the output is connected to the positive rail to power up</a:t>
                </a:r>
              </a:p>
              <a:p>
                <a:pPr marR="0" lvl="0" algn="just">
                  <a:lnSpc>
                    <a:spcPct val="115000"/>
                  </a:lnSpc>
                  <a:spcBef>
                    <a:spcPts val="0"/>
                  </a:spcBef>
                  <a:spcAft>
                    <a:spcPts val="0"/>
                  </a:spcAft>
                </a:pPr>
                <a:r>
                  <a:rPr lang="en-US" sz="1720" kern="100" dirty="0">
                    <a:latin typeface="Times New Roman" panose="02020603050405020304" pitchFamily="18" charset="0"/>
                    <a:ea typeface="Aptos" panose="020B0004020202020204" pitchFamily="34" charset="0"/>
                    <a:cs typeface="Times New Roman" panose="02020603050405020304" pitchFamily="18" charset="0"/>
                  </a:rPr>
                  <a:t>      </a:t>
                </a: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 The </a:t>
                </a:r>
                <a:r>
                  <a:rPr lang="en-US" sz="1720" kern="100" dirty="0" err="1">
                    <a:effectLst/>
                    <a:latin typeface="Times New Roman" panose="02020603050405020304" pitchFamily="18" charset="0"/>
                    <a:ea typeface="Aptos" panose="020B0004020202020204" pitchFamily="34" charset="0"/>
                    <a:cs typeface="Times New Roman" panose="02020603050405020304" pitchFamily="18" charset="0"/>
                  </a:rPr>
                  <a:t>ATmega</a:t>
                </a: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 chip, as shown in </a:t>
                </a:r>
                <a:r>
                  <a:rPr lang="en-US" sz="1720" b="1" kern="100" dirty="0">
                    <a:effectLst/>
                    <a:latin typeface="Times New Roman" panose="02020603050405020304" pitchFamily="18" charset="0"/>
                    <a:ea typeface="Aptos" panose="020B0004020202020204" pitchFamily="34" charset="0"/>
                    <a:cs typeface="Times New Roman" panose="02020603050405020304" pitchFamily="18" charset="0"/>
                  </a:rPr>
                  <a:t>Fig</a:t>
                </a:r>
                <a:r>
                  <a:rPr lang="en-US" sz="172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1720" b="1" kern="100" dirty="0">
                    <a:effectLst/>
                    <a:latin typeface="Times New Roman" panose="02020603050405020304" pitchFamily="18" charset="0"/>
                    <a:ea typeface="Aptos" panose="020B0004020202020204" pitchFamily="34" charset="0"/>
                    <a:cs typeface="Times New Roman" panose="02020603050405020304" pitchFamily="18" charset="0"/>
                  </a:rPr>
                  <a:t>3</a:t>
                </a:r>
              </a:p>
              <a:p>
                <a:pPr marL="342900" marR="0" lvl="0" indent="-342900" algn="just">
                  <a:lnSpc>
                    <a:spcPct val="115000"/>
                  </a:lnSpc>
                  <a:spcBef>
                    <a:spcPts val="0"/>
                  </a:spcBef>
                  <a:spcAft>
                    <a:spcPts val="0"/>
                  </a:spcAft>
                  <a:buFont typeface="Symbol" panose="05050102010706020507" pitchFamily="18" charset="2"/>
                  <a:buChar char=""/>
                </a:pP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Two capacitors were connected in parallel with the voltage regulator</a:t>
                </a:r>
              </a:p>
              <a:p>
                <a:pPr marL="342900" marR="0" lvl="0" indent="-342900" algn="just">
                  <a:lnSpc>
                    <a:spcPct val="115000"/>
                  </a:lnSpc>
                  <a:spcBef>
                    <a:spcPts val="0"/>
                  </a:spcBef>
                  <a:spcAft>
                    <a:spcPts val="800"/>
                  </a:spcAft>
                  <a:buFont typeface="Symbol" panose="05050102010706020507" pitchFamily="18" charset="2"/>
                  <a:buChar char=""/>
                </a:pP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A debug LED was connected to the </a:t>
                </a:r>
                <a:r>
                  <a:rPr lang="en-US" sz="1720" kern="100" dirty="0" err="1">
                    <a:effectLst/>
                    <a:latin typeface="Times New Roman" panose="02020603050405020304" pitchFamily="18" charset="0"/>
                    <a:ea typeface="Aptos" panose="020B0004020202020204" pitchFamily="34" charset="0"/>
                    <a:cs typeface="Times New Roman" panose="02020603050405020304" pitchFamily="18" charset="0"/>
                  </a:rPr>
                  <a:t>ATmega</a:t>
                </a: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 chip with a</a:t>
                </a:r>
              </a:p>
              <a:p>
                <a:pPr marR="0" lvl="0" algn="just">
                  <a:lnSpc>
                    <a:spcPct val="115000"/>
                  </a:lnSpc>
                  <a:spcBef>
                    <a:spcPts val="0"/>
                  </a:spcBef>
                  <a:spcAft>
                    <a:spcPts val="800"/>
                  </a:spcAft>
                </a:pPr>
                <a:r>
                  <a:rPr lang="en-US" sz="1720" kern="100" dirty="0">
                    <a:latin typeface="Times New Roman" panose="02020603050405020304" pitchFamily="18" charset="0"/>
                    <a:ea typeface="Aptos" panose="020B0004020202020204" pitchFamily="34" charset="0"/>
                    <a:cs typeface="Times New Roman" panose="02020603050405020304" pitchFamily="18" charset="0"/>
                  </a:rPr>
                  <a:t>      </a:t>
                </a: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 220</a:t>
                </a:r>
                <a14:m>
                  <m:oMath xmlns:m="http://schemas.openxmlformats.org/officeDocument/2006/math">
                    <m:r>
                      <a:rPr lang="en-US" sz="1720" i="1" kern="100">
                        <a:effectLst/>
                        <a:latin typeface="Cambria Math" panose="02040503050406030204" pitchFamily="18" charset="0"/>
                        <a:ea typeface="Aptos" panose="020B0004020202020204" pitchFamily="34" charset="0"/>
                        <a:cs typeface="Arial" panose="020B0604020202020204" pitchFamily="34" charset="0"/>
                      </a:rPr>
                      <m:t>𝛺</m:t>
                    </m:r>
                  </m:oMath>
                </a14:m>
                <a:r>
                  <a:rPr lang="en-US" sz="1720" kern="100" dirty="0">
                    <a:effectLst/>
                    <a:latin typeface="Times New Roman" panose="02020603050405020304" pitchFamily="18" charset="0"/>
                    <a:ea typeface="Times New Roman" panose="02020603050405020304" pitchFamily="18" charset="0"/>
                    <a:cs typeface="Times New Roman" panose="02020603050405020304" pitchFamily="18" charset="0"/>
                  </a:rPr>
                  <a:t> resistor</a:t>
                </a:r>
                <a:endParaRPr lang="en-US" sz="172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gn="just">
                  <a:lnSpc>
                    <a:spcPct val="115000"/>
                  </a:lnSpc>
                  <a:spcBef>
                    <a:spcPts val="0"/>
                  </a:spcBef>
                  <a:spcAft>
                    <a:spcPts val="800"/>
                  </a:spcAft>
                </a:pP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Then the voltage circuit was constructed as follows, as shown in </a:t>
                </a:r>
                <a:r>
                  <a:rPr lang="en-US" sz="1720" b="1" kern="100" dirty="0">
                    <a:effectLst/>
                    <a:latin typeface="Times New Roman" panose="02020603050405020304" pitchFamily="18" charset="0"/>
                    <a:ea typeface="Aptos" panose="020B0004020202020204" pitchFamily="34" charset="0"/>
                    <a:cs typeface="Times New Roman" panose="02020603050405020304" pitchFamily="18" charset="0"/>
                  </a:rPr>
                  <a:t>Fig 4</a:t>
                </a: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342900" marR="0" lvl="0" indent="-342900" algn="just">
                  <a:lnSpc>
                    <a:spcPct val="115000"/>
                  </a:lnSpc>
                  <a:spcBef>
                    <a:spcPts val="0"/>
                  </a:spcBef>
                  <a:spcAft>
                    <a:spcPts val="0"/>
                  </a:spcAft>
                  <a:buFont typeface="Symbol" panose="05050102010706020507" pitchFamily="18" charset="2"/>
                  <a:buChar char=""/>
                </a:pP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Connect two resistors with known values in series</a:t>
                </a:r>
              </a:p>
              <a:p>
                <a:pPr marL="342900" marR="0" lvl="0" indent="-342900" algn="just">
                  <a:lnSpc>
                    <a:spcPct val="115000"/>
                  </a:lnSpc>
                  <a:spcBef>
                    <a:spcPts val="0"/>
                  </a:spcBef>
                  <a:spcAft>
                    <a:spcPts val="0"/>
                  </a:spcAft>
                  <a:buFont typeface="Symbol" panose="05050102010706020507" pitchFamily="18" charset="2"/>
                  <a:buChar char=""/>
                </a:pP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Connect the end of the first resistor to the GND</a:t>
                </a:r>
              </a:p>
              <a:p>
                <a:pPr marL="342900" marR="0" lvl="0" indent="-342900" algn="just">
                  <a:lnSpc>
                    <a:spcPct val="115000"/>
                  </a:lnSpc>
                  <a:spcBef>
                    <a:spcPts val="0"/>
                  </a:spcBef>
                  <a:spcAft>
                    <a:spcPts val="0"/>
                  </a:spcAft>
                  <a:buFont typeface="Symbol" panose="05050102010706020507" pitchFamily="18" charset="2"/>
                  <a:buChar char=""/>
                </a:pP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Connect the second resistor to the PD0 pin in the A TMEGA</a:t>
                </a:r>
              </a:p>
              <a:p>
                <a:pPr marR="0" lvl="0" algn="just">
                  <a:lnSpc>
                    <a:spcPct val="115000"/>
                  </a:lnSpc>
                  <a:spcBef>
                    <a:spcPts val="0"/>
                  </a:spcBef>
                  <a:spcAft>
                    <a:spcPts val="0"/>
                  </a:spcAft>
                </a:pPr>
                <a:r>
                  <a:rPr lang="en-US" sz="1720" kern="100" dirty="0">
                    <a:latin typeface="Times New Roman" panose="02020603050405020304" pitchFamily="18" charset="0"/>
                    <a:ea typeface="Aptos" panose="020B0004020202020204" pitchFamily="34" charset="0"/>
                    <a:cs typeface="Times New Roman" panose="02020603050405020304" pitchFamily="18" charset="0"/>
                  </a:rPr>
                  <a:t>      </a:t>
                </a: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 to read out ADC values</a:t>
                </a:r>
              </a:p>
              <a:p>
                <a:pPr marL="342900" marR="0" lvl="0" indent="-342900" algn="just">
                  <a:lnSpc>
                    <a:spcPct val="115000"/>
                  </a:lnSpc>
                  <a:spcBef>
                    <a:spcPts val="0"/>
                  </a:spcBef>
                  <a:spcAft>
                    <a:spcPts val="800"/>
                  </a:spcAft>
                  <a:buFont typeface="Symbol" panose="05050102010706020507" pitchFamily="18" charset="2"/>
                  <a:buChar char=""/>
                </a:pP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Connect the junction between the two resistors with the PC0 digital pin to read values</a:t>
                </a:r>
              </a:p>
              <a:p>
                <a:pPr marL="0" marR="0" algn="just">
                  <a:lnSpc>
                    <a:spcPct val="115000"/>
                  </a:lnSpc>
                  <a:spcBef>
                    <a:spcPts val="0"/>
                  </a:spcBef>
                  <a:spcAft>
                    <a:spcPts val="800"/>
                  </a:spcAft>
                </a:pP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Lastly, the resistance circuit was followed by as shown in </a:t>
                </a:r>
                <a:r>
                  <a:rPr lang="en-US" sz="1720" b="1" kern="100" dirty="0">
                    <a:effectLst/>
                    <a:latin typeface="Times New Roman" panose="02020603050405020304" pitchFamily="18" charset="0"/>
                    <a:ea typeface="Aptos" panose="020B0004020202020204" pitchFamily="34" charset="0"/>
                    <a:cs typeface="Times New Roman" panose="02020603050405020304" pitchFamily="18" charset="0"/>
                  </a:rPr>
                  <a:t>Fig</a:t>
                </a:r>
                <a:r>
                  <a:rPr lang="en-US" sz="172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1720" b="1" kern="100" dirty="0">
                    <a:effectLst/>
                    <a:latin typeface="Times New Roman" panose="02020603050405020304" pitchFamily="18" charset="0"/>
                    <a:ea typeface="Aptos" panose="020B0004020202020204" pitchFamily="34" charset="0"/>
                    <a:cs typeface="Times New Roman" panose="02020603050405020304" pitchFamily="18" charset="0"/>
                  </a:rPr>
                  <a:t>5</a:t>
                </a: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342900" marR="0" lvl="0" indent="-342900" algn="just">
                  <a:lnSpc>
                    <a:spcPct val="115000"/>
                  </a:lnSpc>
                  <a:spcBef>
                    <a:spcPts val="0"/>
                  </a:spcBef>
                  <a:spcAft>
                    <a:spcPts val="0"/>
                  </a:spcAft>
                  <a:buFont typeface="Symbol" panose="05050102010706020507" pitchFamily="18" charset="2"/>
                  <a:buChar char=""/>
                </a:pP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Connect three known resistors with known values in </a:t>
                </a:r>
                <a:r>
                  <a:rPr lang="en-US" sz="1720" kern="100" dirty="0">
                    <a:latin typeface="Times New Roman" panose="02020603050405020304" pitchFamily="18" charset="0"/>
                    <a:ea typeface="Aptos" panose="020B0004020202020204" pitchFamily="34" charset="0"/>
                    <a:cs typeface="Times New Roman" panose="02020603050405020304" pitchFamily="18" charset="0"/>
                  </a:rPr>
                  <a:t>parallel</a:t>
                </a:r>
                <a:endParaRPr lang="en-US" sz="172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Connect the first resistor to the GND</a:t>
                </a:r>
              </a:p>
              <a:p>
                <a:pPr marL="342900" marR="0" lvl="0" indent="-342900" algn="just">
                  <a:lnSpc>
                    <a:spcPct val="115000"/>
                  </a:lnSpc>
                  <a:spcBef>
                    <a:spcPts val="0"/>
                  </a:spcBef>
                  <a:spcAft>
                    <a:spcPts val="0"/>
                  </a:spcAft>
                  <a:buFont typeface="Symbol" panose="05050102010706020507" pitchFamily="18" charset="2"/>
                  <a:buChar char=""/>
                </a:pP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Connect each resistor to different digital pins PD6, PD5, and PD4</a:t>
                </a:r>
              </a:p>
              <a:p>
                <a:pPr marL="342900" marR="0" lvl="0" indent="-342900" algn="just">
                  <a:lnSpc>
                    <a:spcPct val="115000"/>
                  </a:lnSpc>
                  <a:spcBef>
                    <a:spcPts val="0"/>
                  </a:spcBef>
                  <a:spcAft>
                    <a:spcPts val="0"/>
                  </a:spcAft>
                  <a:buFont typeface="Symbol" panose="05050102010706020507" pitchFamily="18" charset="2"/>
                  <a:buChar char=""/>
                </a:pP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Connect the last resistor to the PC1</a:t>
                </a:r>
              </a:p>
              <a:p>
                <a:pPr marL="342900" marR="0" lvl="0" indent="-342900" algn="just">
                  <a:lnSpc>
                    <a:spcPct val="115000"/>
                  </a:lnSpc>
                  <a:spcBef>
                    <a:spcPts val="0"/>
                  </a:spcBef>
                  <a:spcAft>
                    <a:spcPts val="800"/>
                  </a:spcAft>
                  <a:buFont typeface="Symbol" panose="05050102010706020507" pitchFamily="18" charset="2"/>
                  <a:buChar char=""/>
                </a:pP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Connect the unknown resistor in parallel with the others to be</a:t>
                </a:r>
              </a:p>
              <a:p>
                <a:pPr marR="0" lvl="0" algn="just">
                  <a:lnSpc>
                    <a:spcPct val="115000"/>
                  </a:lnSpc>
                  <a:spcBef>
                    <a:spcPts val="0"/>
                  </a:spcBef>
                  <a:spcAft>
                    <a:spcPts val="800"/>
                  </a:spcAft>
                </a:pPr>
                <a:r>
                  <a:rPr lang="en-US" sz="1720" kern="100" dirty="0">
                    <a:latin typeface="Times New Roman" panose="02020603050405020304" pitchFamily="18" charset="0"/>
                    <a:ea typeface="Aptos" panose="020B0004020202020204" pitchFamily="34" charset="0"/>
                    <a:cs typeface="Times New Roman" panose="02020603050405020304" pitchFamily="18" charset="0"/>
                  </a:rPr>
                  <a:t>      </a:t>
                </a: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 measured</a:t>
                </a:r>
              </a:p>
            </p:txBody>
          </p:sp>
        </mc:Choice>
        <mc:Fallback>
          <p:sp>
            <p:nvSpPr>
              <p:cNvPr id="6" name="object 71">
                <a:extLst>
                  <a:ext uri="{FF2B5EF4-FFF2-40B4-BE49-F238E27FC236}">
                    <a16:creationId xmlns:a16="http://schemas.microsoft.com/office/drawing/2014/main" id="{7675185E-66F3-1FD3-A707-B876E8D99251}"/>
                  </a:ext>
                </a:extLst>
              </p:cNvPr>
              <p:cNvSpPr txBox="1">
                <a:spLocks noRot="1" noChangeAspect="1" noMove="1" noResize="1" noEditPoints="1" noAdjustHandles="1" noChangeArrowheads="1" noChangeShapeType="1" noTextEdit="1"/>
              </p:cNvSpPr>
              <p:nvPr/>
            </p:nvSpPr>
            <p:spPr>
              <a:xfrm>
                <a:off x="10341068" y="4941031"/>
                <a:ext cx="8431054" cy="9038569"/>
              </a:xfrm>
              <a:prstGeom prst="rect">
                <a:avLst/>
              </a:prstGeom>
              <a:blipFill>
                <a:blip r:embed="rId31"/>
                <a:stretch>
                  <a:fillRect l="-1591" t="-337" b="-540"/>
                </a:stretch>
              </a:blipFill>
            </p:spPr>
            <p:txBody>
              <a:bodyPr/>
              <a:lstStyle/>
              <a:p>
                <a:r>
                  <a:rPr lang="en-US">
                    <a:noFill/>
                  </a:rPr>
                  <a:t> </a:t>
                </a:r>
              </a:p>
            </p:txBody>
          </p:sp>
        </mc:Fallback>
      </mc:AlternateContent>
      <p:sp>
        <p:nvSpPr>
          <p:cNvPr id="10" name="object 71">
            <a:extLst>
              <a:ext uri="{FF2B5EF4-FFF2-40B4-BE49-F238E27FC236}">
                <a16:creationId xmlns:a16="http://schemas.microsoft.com/office/drawing/2014/main" id="{89E42133-6FB1-E4E4-C02E-ECF639F9EC24}"/>
              </a:ext>
            </a:extLst>
          </p:cNvPr>
          <p:cNvSpPr txBox="1"/>
          <p:nvPr/>
        </p:nvSpPr>
        <p:spPr>
          <a:xfrm>
            <a:off x="10248438" y="14071907"/>
            <a:ext cx="8523684" cy="2841488"/>
          </a:xfrm>
          <a:prstGeom prst="rect">
            <a:avLst/>
          </a:prstGeom>
        </p:spPr>
        <p:txBody>
          <a:bodyPr vert="horz" wrap="square" lIns="0" tIns="23753" rIns="0" bIns="0" rtlCol="0">
            <a:spAutoFit/>
          </a:bodyPr>
          <a:lstStyle/>
          <a:p>
            <a:pPr marR="0" lvl="0" algn="just" rtl="0">
              <a:lnSpc>
                <a:spcPct val="115000"/>
              </a:lnSpc>
              <a:spcBef>
                <a:spcPts val="0"/>
              </a:spcBef>
              <a:spcAft>
                <a:spcPts val="0"/>
              </a:spcAft>
            </a:pPr>
            <a:r>
              <a:rPr lang="en-US" sz="1720" b="1" kern="100" dirty="0">
                <a:effectLst/>
                <a:latin typeface="Times New Roman" panose="02020603050405020304" pitchFamily="18" charset="0"/>
                <a:ea typeface="Aptos" panose="020B0004020202020204" pitchFamily="34" charset="0"/>
                <a:cs typeface="Times New Roman" panose="02020603050405020304" pitchFamily="18" charset="0"/>
              </a:rPr>
              <a:t>Test plan</a:t>
            </a:r>
          </a:p>
          <a:p>
            <a:pPr marL="342900" marR="0" lvl="0" indent="-342900" algn="just" rtl="0">
              <a:lnSpc>
                <a:spcPct val="115000"/>
              </a:lnSpc>
              <a:spcBef>
                <a:spcPts val="0"/>
              </a:spcBef>
              <a:spcAft>
                <a:spcPts val="0"/>
              </a:spcAft>
              <a:buFont typeface="Symbol" panose="05050102010706020507" pitchFamily="18" charset="2"/>
              <a:buChar char=""/>
            </a:pP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Calculate the resistance and voltage using a known reference against a multimeter and our prototype</a:t>
            </a:r>
          </a:p>
          <a:p>
            <a:pPr marL="342900" marR="0" lvl="0" indent="-342900" algn="just">
              <a:lnSpc>
                <a:spcPct val="115000"/>
              </a:lnSpc>
              <a:spcBef>
                <a:spcPts val="0"/>
              </a:spcBef>
              <a:spcAft>
                <a:spcPts val="0"/>
              </a:spcAft>
              <a:buFont typeface="Symbol" panose="05050102010706020507" pitchFamily="18" charset="2"/>
              <a:buChar char=""/>
            </a:pP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Replacing a component to determine whether it achieved the modular design or not</a:t>
            </a:r>
          </a:p>
          <a:p>
            <a:pPr marL="342900" marR="0" lvl="0" indent="-342900" algn="just">
              <a:lnSpc>
                <a:spcPct val="115000"/>
              </a:lnSpc>
              <a:spcBef>
                <a:spcPts val="0"/>
              </a:spcBef>
              <a:spcAft>
                <a:spcPts val="0"/>
              </a:spcAft>
              <a:buFont typeface="Symbol" panose="05050102010706020507" pitchFamily="18" charset="2"/>
              <a:buChar char=""/>
            </a:pP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Using the battery until drained and using the recharge module to confirm rechargeability</a:t>
            </a:r>
          </a:p>
          <a:p>
            <a:pPr marL="342900" marR="0" lvl="0" indent="-342900" algn="just">
              <a:lnSpc>
                <a:spcPct val="115000"/>
              </a:lnSpc>
              <a:spcBef>
                <a:spcPts val="0"/>
              </a:spcBef>
              <a:spcAft>
                <a:spcPts val="0"/>
              </a:spcAft>
              <a:buFont typeface="Symbol" panose="05050102010706020507" pitchFamily="18" charset="2"/>
              <a:buChar char=""/>
            </a:pP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Testing the overcurrent protection by shorting the circuit and verifying that the fuses blow</a:t>
            </a:r>
          </a:p>
          <a:p>
            <a:pPr marL="342900" marR="0" lvl="0" indent="-342900" algn="just">
              <a:lnSpc>
                <a:spcPct val="115000"/>
              </a:lnSpc>
              <a:spcBef>
                <a:spcPts val="0"/>
              </a:spcBef>
              <a:spcAft>
                <a:spcPts val="800"/>
              </a:spcAft>
              <a:buFont typeface="Symbol" panose="05050102010706020507" pitchFamily="18" charset="2"/>
              <a:buChar char=""/>
            </a:pP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The prototype mass was measured to determine whether it achieved the compact design or not (Mass &lt; 0.5</a:t>
            </a:r>
            <a:r>
              <a:rPr lang="en-US" sz="1720" kern="100" dirty="0">
                <a:latin typeface="Times New Roman" panose="02020603050405020304" pitchFamily="18" charset="0"/>
                <a:ea typeface="Aptos" panose="020B0004020202020204" pitchFamily="34" charset="0"/>
                <a:cs typeface="Times New Roman" panose="02020603050405020304" pitchFamily="18" charset="0"/>
              </a:rPr>
              <a:t>K</a:t>
            </a: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g)</a:t>
            </a:r>
          </a:p>
          <a:p>
            <a:pPr marL="25004" marR="10002" indent="456297" algn="just">
              <a:lnSpc>
                <a:spcPct val="101600"/>
              </a:lnSpc>
              <a:spcBef>
                <a:spcPts val="187"/>
              </a:spcBef>
            </a:pPr>
            <a:endParaRPr lang="en-US" sz="1720" kern="1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E3FC23D3-E95A-51CE-B728-AD95BB383874}"/>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6624241" y="8663664"/>
            <a:ext cx="2504724" cy="2238534"/>
          </a:xfrm>
          <a:prstGeom prst="rect">
            <a:avLst/>
          </a:prstGeom>
        </p:spPr>
      </p:pic>
      <p:pic>
        <p:nvPicPr>
          <p:cNvPr id="29" name="Picture 28">
            <a:extLst>
              <a:ext uri="{FF2B5EF4-FFF2-40B4-BE49-F238E27FC236}">
                <a16:creationId xmlns:a16="http://schemas.microsoft.com/office/drawing/2014/main" id="{1A4F175C-4200-3715-0F90-1491E82F471D}"/>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6496294" y="11473675"/>
            <a:ext cx="2414844" cy="2259457"/>
          </a:xfrm>
          <a:prstGeom prst="rect">
            <a:avLst/>
          </a:prstGeom>
        </p:spPr>
      </p:pic>
      <p:pic>
        <p:nvPicPr>
          <p:cNvPr id="32" name="Picture 31">
            <a:extLst>
              <a:ext uri="{FF2B5EF4-FFF2-40B4-BE49-F238E27FC236}">
                <a16:creationId xmlns:a16="http://schemas.microsoft.com/office/drawing/2014/main" id="{C4BD8D62-7F19-9489-9884-B29D302FD6E0}"/>
              </a:ext>
            </a:extLst>
          </p:cNvPr>
          <p:cNvPicPr>
            <a:picLocks noChangeAspect="1"/>
          </p:cNvPicPr>
          <p:nvPr/>
        </p:nvPicPr>
        <p:blipFill>
          <a:blip r:embed="rId34"/>
          <a:stretch>
            <a:fillRect/>
          </a:stretch>
        </p:blipFill>
        <p:spPr>
          <a:xfrm>
            <a:off x="16541968" y="5726582"/>
            <a:ext cx="2478349" cy="2238534"/>
          </a:xfrm>
          <a:prstGeom prst="rect">
            <a:avLst/>
          </a:prstGeom>
        </p:spPr>
      </p:pic>
      <p:sp>
        <p:nvSpPr>
          <p:cNvPr id="118" name="Rectangle 117">
            <a:extLst>
              <a:ext uri="{FF2B5EF4-FFF2-40B4-BE49-F238E27FC236}">
                <a16:creationId xmlns:a16="http://schemas.microsoft.com/office/drawing/2014/main" id="{8260E9BC-F594-A7A0-CDB3-D67B04FC2F00}"/>
              </a:ext>
            </a:extLst>
          </p:cNvPr>
          <p:cNvSpPr/>
          <p:nvPr/>
        </p:nvSpPr>
        <p:spPr>
          <a:xfrm>
            <a:off x="29453090" y="22811866"/>
            <a:ext cx="9318171" cy="17759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object 71">
            <a:extLst>
              <a:ext uri="{FF2B5EF4-FFF2-40B4-BE49-F238E27FC236}">
                <a16:creationId xmlns:a16="http://schemas.microsoft.com/office/drawing/2014/main" id="{AA55C029-01CE-D867-E2CD-7D5536408BCB}"/>
              </a:ext>
            </a:extLst>
          </p:cNvPr>
          <p:cNvSpPr txBox="1"/>
          <p:nvPr/>
        </p:nvSpPr>
        <p:spPr>
          <a:xfrm>
            <a:off x="29542652" y="9532576"/>
            <a:ext cx="8992777" cy="6459914"/>
          </a:xfrm>
          <a:prstGeom prst="rect">
            <a:avLst/>
          </a:prstGeom>
        </p:spPr>
        <p:txBody>
          <a:bodyPr vert="horz" wrap="square" lIns="0" tIns="23753" rIns="0" bIns="0" rtlCol="0">
            <a:spAutoFit/>
          </a:bodyPr>
          <a:lstStyle/>
          <a:p>
            <a:pPr marR="0" lvl="0" algn="just">
              <a:lnSpc>
                <a:spcPct val="115000"/>
              </a:lnSpc>
              <a:spcBef>
                <a:spcPts val="0"/>
              </a:spcBef>
              <a:spcAft>
                <a:spcPts val="0"/>
              </a:spcAft>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After completing the project, the prototype fulfilled all the design requirements, and the project produced effective and great results. However, there are certain suggestions that must be incorporated if the project is carried out in the future to increase its effectiveness and yield better results.</a:t>
            </a:r>
          </a:p>
          <a:p>
            <a:pPr marL="342900" marR="0" lvl="0" indent="-342900" algn="just">
              <a:lnSpc>
                <a:spcPct val="115000"/>
              </a:lnSpc>
              <a:spcBef>
                <a:spcPts val="0"/>
              </a:spcBef>
              <a:spcAft>
                <a:spcPts val="0"/>
              </a:spcAft>
              <a:buFont typeface="Aptos" panose="020B00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Using a cooling system helps to prevent any future reading problems caused by the component’s internal temperature</a:t>
            </a:r>
          </a:p>
          <a:p>
            <a:pPr marL="342900" marR="0" lvl="0" indent="-342900" algn="just">
              <a:lnSpc>
                <a:spcPct val="115000"/>
              </a:lnSpc>
              <a:spcBef>
                <a:spcPts val="0"/>
              </a:spcBef>
              <a:spcAft>
                <a:spcPts val="0"/>
              </a:spcAft>
              <a:buFont typeface="Aptos" panose="020B00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Creating a simulation to help users build their own prototype from e-waste components</a:t>
            </a:r>
          </a:p>
          <a:p>
            <a:pPr marL="342900" marR="0" lvl="0" indent="-342900" algn="just">
              <a:lnSpc>
                <a:spcPct val="115000"/>
              </a:lnSpc>
              <a:spcBef>
                <a:spcPts val="0"/>
              </a:spcBef>
              <a:spcAft>
                <a:spcPts val="0"/>
              </a:spcAft>
              <a:buFont typeface="Aptos" panose="020B00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Increasing the efficiency of the components by using new resistors and capacitors</a:t>
            </a:r>
          </a:p>
          <a:p>
            <a:pPr marL="342900" marR="0" lvl="0" indent="-342900" algn="just">
              <a:lnSpc>
                <a:spcPct val="115000"/>
              </a:lnSpc>
              <a:spcBef>
                <a:spcPts val="0"/>
              </a:spcBef>
              <a:spcAft>
                <a:spcPts val="0"/>
              </a:spcAft>
              <a:buFont typeface="Aptos" panose="020B00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Replacing the ATMEGA chip with an ESP-32, allowing </a:t>
            </a:r>
            <a:r>
              <a:rPr lang="en-US" kern="100" dirty="0">
                <a:latin typeface="Times New Roman" panose="02020603050405020304" pitchFamily="18" charset="0"/>
                <a:ea typeface="Aptos" panose="020B0004020202020204" pitchFamily="34" charset="0"/>
                <a:cs typeface="Times New Roman" panose="02020603050405020304" pitchFamily="18" charset="0"/>
              </a:rPr>
              <a:t>t</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he prototype to produce useful graphs and insights in a website dashboard</a:t>
            </a:r>
          </a:p>
          <a:p>
            <a:pPr marL="342900" marR="0" lvl="0" indent="-342900" algn="just">
              <a:lnSpc>
                <a:spcPct val="115000"/>
              </a:lnSpc>
              <a:spcBef>
                <a:spcPts val="0"/>
              </a:spcBef>
              <a:spcAft>
                <a:spcPts val="0"/>
              </a:spcAft>
              <a:buFont typeface="Aptos" panose="020B00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Using OLED displays to produce real-time graphs</a:t>
            </a:r>
          </a:p>
          <a:p>
            <a:pPr marL="342900" marR="0" lvl="0" indent="-342900" algn="just">
              <a:lnSpc>
                <a:spcPct val="115000"/>
              </a:lnSpc>
              <a:spcBef>
                <a:spcPts val="0"/>
              </a:spcBef>
              <a:spcAft>
                <a:spcPts val="0"/>
              </a:spcAft>
              <a:buFont typeface="Aptos" panose="020B00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Using solar panels as a renewable energy source for recharging the battery</a:t>
            </a:r>
          </a:p>
          <a:p>
            <a:pPr marL="342900" marR="0" lvl="0" indent="-342900" algn="just">
              <a:lnSpc>
                <a:spcPct val="115000"/>
              </a:lnSpc>
              <a:spcBef>
                <a:spcPts val="0"/>
              </a:spcBef>
              <a:spcAft>
                <a:spcPts val="800"/>
              </a:spcAft>
              <a:buFont typeface="Aptos" panose="020B00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Expanding the prototype to be a large-scale hybrid energy monitoring system in factories, research labs, and smart buildings</a:t>
            </a:r>
            <a:endParaRPr lang="en-US" kern="100" dirty="0">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lnSpc>
                <a:spcPct val="115000"/>
              </a:lnSpc>
              <a:spcAft>
                <a:spcPts val="800"/>
              </a:spcAft>
              <a:buFont typeface="Aptos" panose="020B0004020202020204" pitchFamily="34" charset="0"/>
              <a:buChar char="-"/>
            </a:pPr>
            <a:r>
              <a:rPr lang="en-US" kern="100" dirty="0">
                <a:latin typeface="Times New Roman" panose="02020603050405020304" pitchFamily="18" charset="0"/>
                <a:ea typeface="Aptos" panose="020B0004020202020204" pitchFamily="34" charset="0"/>
                <a:cs typeface="Times New Roman" panose="02020603050405020304" pitchFamily="18" charset="0"/>
              </a:rPr>
              <a:t> </a:t>
            </a:r>
            <a:r>
              <a:rPr lang="en-US" sz="1800" dirty="0">
                <a:effectLst/>
                <a:latin typeface="Times New Roman" panose="02020603050405020304" pitchFamily="18" charset="0"/>
                <a:ea typeface="Aptos" panose="020B0004020202020204" pitchFamily="34" charset="0"/>
                <a:cs typeface="Arial" panose="020B0604020202020204" pitchFamily="34" charset="0"/>
              </a:rPr>
              <a:t>Implementing a low-power sleep mode to extend and increase the battery’s lifetime, to enable long-term usage of the device.</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just">
              <a:lnSpc>
                <a:spcPct val="115000"/>
              </a:lnSpc>
              <a:spcBef>
                <a:spcPts val="0"/>
              </a:spcBef>
              <a:spcAft>
                <a:spcPts val="800"/>
              </a:spcAft>
              <a:buFont typeface="Aptos" panose="020B0004020202020204" pitchFamily="34" charset="0"/>
              <a:buChar char="-"/>
            </a:pP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gn="just">
              <a:lnSpc>
                <a:spcPct val="115000"/>
              </a:lnSpc>
              <a:spcBef>
                <a:spcPts val="0"/>
              </a:spcBef>
              <a:spcAft>
                <a:spcPts val="800"/>
              </a:spcAft>
              <a:buFont typeface="Aptos" panose="020B0004020202020204" pitchFamily="34" charset="0"/>
              <a:buChar char="-"/>
            </a:pP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5004" marR="10002" indent="456297" algn="just">
              <a:lnSpc>
                <a:spcPct val="101600"/>
              </a:lnSpc>
              <a:spcBef>
                <a:spcPts val="187"/>
              </a:spcBef>
            </a:pPr>
            <a:endParaRPr lang="en-US" kern="1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05" name="Group 104">
            <a:extLst>
              <a:ext uri="{FF2B5EF4-FFF2-40B4-BE49-F238E27FC236}">
                <a16:creationId xmlns:a16="http://schemas.microsoft.com/office/drawing/2014/main" id="{74B970AE-C87D-5698-4787-2F50BF22811C}"/>
              </a:ext>
            </a:extLst>
          </p:cNvPr>
          <p:cNvGrpSpPr/>
          <p:nvPr/>
        </p:nvGrpSpPr>
        <p:grpSpPr>
          <a:xfrm>
            <a:off x="29687518" y="21907928"/>
            <a:ext cx="8154811" cy="2301662"/>
            <a:chOff x="29527527" y="21517678"/>
            <a:chExt cx="8402964" cy="2238534"/>
          </a:xfrm>
        </p:grpSpPr>
        <p:pic>
          <p:nvPicPr>
            <p:cNvPr id="106" name="Picture 105">
              <a:extLst>
                <a:ext uri="{FF2B5EF4-FFF2-40B4-BE49-F238E27FC236}">
                  <a16:creationId xmlns:a16="http://schemas.microsoft.com/office/drawing/2014/main" id="{2AD1CD0C-174F-A260-E8CE-04062E63136E}"/>
                </a:ext>
              </a:extLst>
            </p:cNvPr>
            <p:cNvPicPr>
              <a:picLocks noChangeAspect="1" noChangeArrowheads="1"/>
            </p:cNvPicPr>
            <p:nvPr/>
          </p:nvPicPr>
          <p:blipFill rotWithShape="1">
            <a:blip r:embed="rId8">
              <a:duotone>
                <a:prstClr val="black"/>
                <a:schemeClr val="accent5">
                  <a:tint val="45000"/>
                  <a:satMod val="400000"/>
                </a:schemeClr>
              </a:duotone>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l="5416" t="36030" r="6545" b="29222"/>
            <a:stretch/>
          </p:blipFill>
          <p:spPr bwMode="auto">
            <a:xfrm>
              <a:off x="29901185" y="21517678"/>
              <a:ext cx="8029306" cy="2238534"/>
            </a:xfrm>
            <a:prstGeom prst="rect">
              <a:avLst/>
            </a:prstGeom>
            <a:noFill/>
            <a:extLst>
              <a:ext uri="{909E8E84-426E-40DD-AFC4-6F175D3DCCD1}">
                <a14:hiddenFill xmlns:a14="http://schemas.microsoft.com/office/drawing/2010/main">
                  <a:solidFill>
                    <a:srgbClr val="FFFFFF"/>
                  </a:solidFill>
                </a14:hiddenFill>
              </a:ext>
            </a:extLst>
          </p:spPr>
        </p:pic>
        <p:sp>
          <p:nvSpPr>
            <p:cNvPr id="113" name="Oval 112">
              <a:extLst>
                <a:ext uri="{FF2B5EF4-FFF2-40B4-BE49-F238E27FC236}">
                  <a16:creationId xmlns:a16="http://schemas.microsoft.com/office/drawing/2014/main" id="{CFF11F10-310D-B0F2-3705-F5E1192831EC}"/>
                </a:ext>
              </a:extLst>
            </p:cNvPr>
            <p:cNvSpPr/>
            <p:nvPr/>
          </p:nvSpPr>
          <p:spPr>
            <a:xfrm>
              <a:off x="29527527" y="21795860"/>
              <a:ext cx="1373009" cy="13296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5" name="TextBox 1137">
              <a:extLst>
                <a:ext uri="{FF2B5EF4-FFF2-40B4-BE49-F238E27FC236}">
                  <a16:creationId xmlns:a16="http://schemas.microsoft.com/office/drawing/2014/main" id="{2216F768-A456-63E5-7CC4-C5E26C015395}"/>
                </a:ext>
              </a:extLst>
            </p:cNvPr>
            <p:cNvSpPr txBox="1"/>
            <p:nvPr/>
          </p:nvSpPr>
          <p:spPr>
            <a:xfrm>
              <a:off x="31016350" y="21837140"/>
              <a:ext cx="6775900" cy="10156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ar-EG" sz="6000" b="1" dirty="0">
                  <a:solidFill>
                    <a:schemeClr val="bg1"/>
                  </a:solidFill>
                  <a:effectLst>
                    <a:outerShdw blurRad="38100" dist="38100" dir="2700000" algn="tl">
                      <a:srgbClr val="000000">
                        <a:alpha val="43137"/>
                      </a:srgbClr>
                    </a:outerShdw>
                  </a:effectLst>
                </a:rPr>
                <a:t>Acknowledgment</a:t>
              </a:r>
              <a:endParaRPr lang="en-US" sz="6600" b="1" dirty="0">
                <a:solidFill>
                  <a:schemeClr val="bg1"/>
                </a:solidFill>
                <a:effectLst>
                  <a:outerShdw blurRad="38100" dist="38100" dir="2700000" algn="tl">
                    <a:srgbClr val="000000">
                      <a:alpha val="43137"/>
                    </a:srgbClr>
                  </a:outerShdw>
                </a:effectLst>
              </a:endParaRPr>
            </a:p>
          </p:txBody>
        </p:sp>
        <p:pic>
          <p:nvPicPr>
            <p:cNvPr id="117" name="Picture 116">
              <a:extLst>
                <a:ext uri="{FF2B5EF4-FFF2-40B4-BE49-F238E27FC236}">
                  <a16:creationId xmlns:a16="http://schemas.microsoft.com/office/drawing/2014/main" id="{DEE51EE5-C6A2-9B86-96CD-211CF2F68995}"/>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29699739" y="21970867"/>
              <a:ext cx="1099465" cy="1099465"/>
            </a:xfrm>
            <a:prstGeom prst="rect">
              <a:avLst/>
            </a:prstGeom>
            <a:noFill/>
            <a:extLst>
              <a:ext uri="{909E8E84-426E-40DD-AFC4-6F175D3DCCD1}">
                <a14:hiddenFill xmlns:a14="http://schemas.microsoft.com/office/drawing/2010/main">
                  <a:solidFill>
                    <a:srgbClr val="FFFFFF"/>
                  </a:solidFill>
                </a14:hiddenFill>
              </a:ext>
            </a:extLst>
          </p:spPr>
        </p:pic>
      </p:grpSp>
      <p:sp>
        <p:nvSpPr>
          <p:cNvPr id="119" name="object 71">
            <a:extLst>
              <a:ext uri="{FF2B5EF4-FFF2-40B4-BE49-F238E27FC236}">
                <a16:creationId xmlns:a16="http://schemas.microsoft.com/office/drawing/2014/main" id="{583124FD-1FD4-9AA6-146D-098BC1902723}"/>
              </a:ext>
            </a:extLst>
          </p:cNvPr>
          <p:cNvSpPr txBox="1"/>
          <p:nvPr/>
        </p:nvSpPr>
        <p:spPr>
          <a:xfrm>
            <a:off x="29652605" y="23660356"/>
            <a:ext cx="8661269" cy="808943"/>
          </a:xfrm>
          <a:prstGeom prst="rect">
            <a:avLst/>
          </a:prstGeom>
        </p:spPr>
        <p:txBody>
          <a:bodyPr vert="horz" wrap="square" lIns="0" tIns="23753" rIns="0" bIns="0" rtlCol="0">
            <a:spAutoFit/>
          </a:bodyPr>
          <a:lstStyle/>
          <a:p>
            <a:pPr marL="25004" marR="10002" indent="456297" algn="just">
              <a:lnSpc>
                <a:spcPct val="101600"/>
              </a:lnSpc>
              <a:spcBef>
                <a:spcPts val="187"/>
              </a:spcBef>
            </a:pPr>
            <a:r>
              <a:rPr lang="en-US" sz="1700" b="0" i="0" dirty="0">
                <a:solidFill>
                  <a:srgbClr val="0F1115"/>
                </a:solidFill>
                <a:effectLst/>
                <a:latin typeface="Times New Roman" panose="02020603050405020304" pitchFamily="18" charset="0"/>
                <a:cs typeface="Times New Roman" panose="02020603050405020304" pitchFamily="18" charset="0"/>
              </a:rPr>
              <a:t>Special thanks are extended to</a:t>
            </a:r>
            <a:r>
              <a:rPr lang="en-GB" sz="1700" spc="89" dirty="0">
                <a:latin typeface="Times New Roman" panose="02020603050405020304" pitchFamily="18" charset="0"/>
                <a:cs typeface="Times New Roman" panose="02020603050405020304" pitchFamily="18" charset="0"/>
              </a:rPr>
              <a:t> </a:t>
            </a:r>
            <a:r>
              <a:rPr lang="en-GB" sz="1700" dirty="0">
                <a:latin typeface="Times New Roman" panose="02020603050405020304" pitchFamily="18" charset="0"/>
                <a:cs typeface="Times New Roman" panose="02020603050405020304" pitchFamily="18" charset="0"/>
              </a:rPr>
              <a:t>Ms.</a:t>
            </a:r>
            <a:r>
              <a:rPr lang="en-GB" sz="1700" spc="69" dirty="0">
                <a:latin typeface="Times New Roman" panose="02020603050405020304" pitchFamily="18" charset="0"/>
                <a:cs typeface="Times New Roman" panose="02020603050405020304" pitchFamily="18" charset="0"/>
              </a:rPr>
              <a:t> Noha Naguib</a:t>
            </a:r>
            <a:r>
              <a:rPr lang="en-GB" sz="1700" spc="59" dirty="0">
                <a:latin typeface="Times New Roman" panose="02020603050405020304" pitchFamily="18" charset="0"/>
                <a:cs typeface="Times New Roman" panose="02020603050405020304" pitchFamily="18" charset="0"/>
              </a:rPr>
              <a:t> (</a:t>
            </a:r>
            <a:r>
              <a:rPr lang="en-GB" sz="1700" dirty="0">
                <a:latin typeface="Times New Roman" panose="02020603050405020304" pitchFamily="18" charset="0"/>
                <a:cs typeface="Times New Roman" panose="02020603050405020304" pitchFamily="18" charset="0"/>
              </a:rPr>
              <a:t>Capstone</a:t>
            </a:r>
            <a:r>
              <a:rPr lang="en-GB" sz="1700" spc="79" dirty="0">
                <a:latin typeface="Times New Roman" panose="02020603050405020304" pitchFamily="18" charset="0"/>
                <a:cs typeface="Times New Roman" panose="02020603050405020304" pitchFamily="18" charset="0"/>
              </a:rPr>
              <a:t> </a:t>
            </a:r>
            <a:r>
              <a:rPr lang="en-GB" sz="1700" dirty="0">
                <a:latin typeface="Times New Roman" panose="02020603050405020304" pitchFamily="18" charset="0"/>
                <a:cs typeface="Times New Roman" panose="02020603050405020304" pitchFamily="18" charset="0"/>
              </a:rPr>
              <a:t>leader), Ms.</a:t>
            </a:r>
            <a:r>
              <a:rPr lang="en-GB" sz="1700" spc="39" dirty="0">
                <a:latin typeface="Times New Roman" panose="02020603050405020304" pitchFamily="18" charset="0"/>
                <a:cs typeface="Times New Roman" panose="02020603050405020304" pitchFamily="18" charset="0"/>
              </a:rPr>
              <a:t> Marwa Mourad</a:t>
            </a:r>
            <a:r>
              <a:rPr lang="en-GB" sz="1700" spc="532" dirty="0">
                <a:latin typeface="Times New Roman" panose="02020603050405020304" pitchFamily="18" charset="0"/>
                <a:cs typeface="Times New Roman" panose="02020603050405020304" pitchFamily="18" charset="0"/>
              </a:rPr>
              <a:t> </a:t>
            </a:r>
            <a:r>
              <a:rPr lang="en-GB" sz="1700" dirty="0">
                <a:latin typeface="Times New Roman" panose="02020603050405020304" pitchFamily="18" charset="0"/>
                <a:cs typeface="Times New Roman" panose="02020603050405020304" pitchFamily="18" charset="0"/>
              </a:rPr>
              <a:t>(School manager</a:t>
            </a:r>
            <a:r>
              <a:rPr lang="en-GB" sz="1700" spc="-98" dirty="0">
                <a:latin typeface="Times New Roman" panose="02020603050405020304" pitchFamily="18" charset="0"/>
                <a:cs typeface="Times New Roman" panose="02020603050405020304" pitchFamily="18" charset="0"/>
              </a:rPr>
              <a:t>),  Ms. Eman Elshabrawy ( Fabrication lab teacher ),  Mr. Ahmed Nafea ( School deputy ) and Mr. Abdelrahman Aboud  ( Capstone teacher) for their efforts with us.</a:t>
            </a:r>
            <a:endParaRPr lang="en-US" sz="1700" kern="1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26" name="object 75">
            <a:extLst>
              <a:ext uri="{FF2B5EF4-FFF2-40B4-BE49-F238E27FC236}">
                <a16:creationId xmlns:a16="http://schemas.microsoft.com/office/drawing/2014/main" id="{D4DA4F81-CF9A-23A3-E82A-73FDAE0B0C79}"/>
              </a:ext>
            </a:extLst>
          </p:cNvPr>
          <p:cNvSpPr txBox="1"/>
          <p:nvPr/>
        </p:nvSpPr>
        <p:spPr>
          <a:xfrm>
            <a:off x="10404157" y="18127904"/>
            <a:ext cx="5627624" cy="2414724"/>
          </a:xfrm>
          <a:prstGeom prst="rect">
            <a:avLst/>
          </a:prstGeom>
        </p:spPr>
        <p:txBody>
          <a:bodyPr vert="horz" wrap="square" lIns="0" tIns="22503" rIns="0" bIns="0" rtlCol="0">
            <a:spAutoFit/>
          </a:bodyPr>
          <a:lstStyle/>
          <a:p>
            <a:pPr algn="just">
              <a:lnSpc>
                <a:spcPct val="115000"/>
              </a:lnSpc>
              <a:spcAft>
                <a:spcPts val="800"/>
              </a:spcAft>
            </a:pPr>
            <a:r>
              <a:rPr lang="en-US" sz="1700" kern="100" dirty="0">
                <a:effectLst/>
                <a:latin typeface="Times New Roman" panose="02020603050405020304" pitchFamily="18" charset="0"/>
                <a:ea typeface="Aptos" panose="020B0004020202020204" pitchFamily="34" charset="0"/>
                <a:cs typeface="Times New Roman" panose="02020603050405020304" pitchFamily="18" charset="0"/>
              </a:rPr>
              <a:t>   After constructing the prototype, measurements were taken for both voltage and resistance. The results were recorded in </a:t>
            </a:r>
            <a:r>
              <a:rPr lang="en-US" sz="1700" b="1" kern="100" dirty="0">
                <a:effectLst/>
                <a:latin typeface="Times New Roman" panose="02020603050405020304" pitchFamily="18" charset="0"/>
                <a:ea typeface="Aptos" panose="020B0004020202020204" pitchFamily="34" charset="0"/>
                <a:cs typeface="Times New Roman" panose="02020603050405020304" pitchFamily="18" charset="0"/>
              </a:rPr>
              <a:t>Table 2</a:t>
            </a:r>
            <a:r>
              <a:rPr lang="en-US" sz="17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1700" b="1" kern="100" dirty="0">
                <a:effectLst/>
                <a:latin typeface="Times New Roman" panose="02020603050405020304" pitchFamily="18" charset="0"/>
                <a:ea typeface="Aptos" panose="020B0004020202020204" pitchFamily="34" charset="0"/>
                <a:cs typeface="Times New Roman" panose="02020603050405020304" pitchFamily="18" charset="0"/>
              </a:rPr>
              <a:t>Table 3</a:t>
            </a:r>
            <a:r>
              <a:rPr lang="en-US" sz="1700" kern="100" dirty="0">
                <a:effectLst/>
                <a:latin typeface="Times New Roman" panose="02020603050405020304" pitchFamily="18" charset="0"/>
                <a:ea typeface="Aptos" panose="020B0004020202020204" pitchFamily="34" charset="0"/>
                <a:cs typeface="Times New Roman" panose="02020603050405020304" pitchFamily="18" charset="0"/>
              </a:rPr>
              <a:t>. Calibration was performed using a digital multimeter with stated accuracy of (±0.5% + 2) for voltage and (±0.8% + 2) for resistance. Through repeated calibration and careful component selection from e-waste sources, the prototype successfully achieved measurement precision comparable to commercial instruments.</a:t>
            </a:r>
          </a:p>
        </p:txBody>
      </p:sp>
      <mc:AlternateContent xmlns:mc="http://schemas.openxmlformats.org/markup-compatibility/2006">
        <mc:Choice xmlns:a14="http://schemas.microsoft.com/office/drawing/2010/main" Requires="a14">
          <p:sp>
            <p:nvSpPr>
              <p:cNvPr id="1034" name="object 75">
                <a:extLst>
                  <a:ext uri="{FF2B5EF4-FFF2-40B4-BE49-F238E27FC236}">
                    <a16:creationId xmlns:a16="http://schemas.microsoft.com/office/drawing/2014/main" id="{0331108E-A0AC-5731-89E5-73593CC24319}"/>
                  </a:ext>
                </a:extLst>
              </p:cNvPr>
              <p:cNvSpPr txBox="1"/>
              <p:nvPr/>
            </p:nvSpPr>
            <p:spPr>
              <a:xfrm>
                <a:off x="10326053" y="20506917"/>
                <a:ext cx="5789871" cy="3118698"/>
              </a:xfrm>
              <a:prstGeom prst="rect">
                <a:avLst/>
              </a:prstGeom>
            </p:spPr>
            <p:txBody>
              <a:bodyPr vert="horz" wrap="square" lIns="0" tIns="22503" rIns="0" bIns="0" rtlCol="0">
                <a:spAutoFit/>
              </a:bodyPr>
              <a:lstStyle/>
              <a:p>
                <a:pPr marL="0" marR="0" algn="just">
                  <a:lnSpc>
                    <a:spcPct val="115000"/>
                  </a:lnSpc>
                  <a:spcBef>
                    <a:spcPts val="0"/>
                  </a:spcBef>
                  <a:spcAft>
                    <a:spcPts val="800"/>
                  </a:spcAft>
                </a:pPr>
                <a:r>
                  <a:rPr lang="en-US" sz="1700" kern="100" dirty="0">
                    <a:effectLst/>
                    <a:latin typeface="Times New Roman" panose="02020603050405020304" pitchFamily="18" charset="0"/>
                    <a:ea typeface="Aptos" panose="020B0004020202020204" pitchFamily="34" charset="0"/>
                    <a:cs typeface="+mj-cs"/>
                  </a:rPr>
                  <a:t>  </a:t>
                </a:r>
                <a:r>
                  <a:rPr lang="en-US" sz="1700" kern="100" dirty="0">
                    <a:effectLst/>
                    <a:latin typeface="Times New Roman" panose="02020603050405020304" pitchFamily="18" charset="0"/>
                    <a:ea typeface="Aptos" panose="020B0004020202020204" pitchFamily="34" charset="0"/>
                    <a:cs typeface="Times New Roman" panose="02020603050405020304" pitchFamily="18" charset="0"/>
                  </a:rPr>
                  <a:t>The average absolute errors for voltage </a:t>
                </a:r>
                <a:r>
                  <a:rPr lang="en-US" sz="1700" b="1" kern="100" dirty="0">
                    <a:effectLst/>
                    <a:latin typeface="Times New Roman" panose="02020603050405020304" pitchFamily="18" charset="0"/>
                    <a:ea typeface="Aptos" panose="020B0004020202020204" pitchFamily="34" charset="0"/>
                    <a:cs typeface="Times New Roman" panose="02020603050405020304" pitchFamily="18" charset="0"/>
                  </a:rPr>
                  <a:t>(</a:t>
                </a:r>
                <a14:m>
                  <m:oMath xmlns:m="http://schemas.openxmlformats.org/officeDocument/2006/math">
                    <m:r>
                      <a:rPr lang="en-US" sz="1700" b="1" i="1" kern="100">
                        <a:effectLst/>
                        <a:latin typeface="Cambria Math" panose="02040503050406030204" pitchFamily="18" charset="0"/>
                        <a:ea typeface="Aptos" panose="020B0004020202020204" pitchFamily="34" charset="0"/>
                        <a:cs typeface="+mj-cs"/>
                      </a:rPr>
                      <m:t>±</m:t>
                    </m:r>
                  </m:oMath>
                </a14:m>
                <a:r>
                  <a:rPr lang="en-US" sz="1700" b="1" kern="100" dirty="0">
                    <a:effectLst/>
                    <a:latin typeface="Times New Roman" panose="02020603050405020304" pitchFamily="18" charset="0"/>
                    <a:ea typeface="Aptos" panose="020B0004020202020204" pitchFamily="34" charset="0"/>
                    <a:cs typeface="Times New Roman" panose="02020603050405020304" pitchFamily="18" charset="0"/>
                  </a:rPr>
                  <a:t>0.</a:t>
                </a:r>
                <a:r>
                  <a:rPr lang="en-US" sz="1700" b="1" kern="100" dirty="0">
                    <a:latin typeface="Times New Roman" panose="02020603050405020304" pitchFamily="18" charset="0"/>
                    <a:ea typeface="Aptos" panose="020B0004020202020204" pitchFamily="34" charset="0"/>
                    <a:cs typeface="Times New Roman" panose="02020603050405020304" pitchFamily="18" charset="0"/>
                  </a:rPr>
                  <a:t>43</a:t>
                </a:r>
                <a:r>
                  <a:rPr lang="en-US" sz="17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700" kern="100" dirty="0">
                    <a:effectLst/>
                    <a:latin typeface="Times New Roman" panose="02020603050405020304" pitchFamily="18" charset="0"/>
                    <a:ea typeface="Aptos" panose="020B0004020202020204" pitchFamily="34" charset="0"/>
                    <a:cs typeface="Times New Roman" panose="02020603050405020304" pitchFamily="18" charset="0"/>
                  </a:rPr>
                  <a:t>and for resistance </a:t>
                </a:r>
                <a:r>
                  <a:rPr lang="en-US" sz="1700" b="1" kern="100" dirty="0">
                    <a:effectLst/>
                    <a:latin typeface="Times New Roman" panose="02020603050405020304" pitchFamily="18" charset="0"/>
                    <a:ea typeface="Aptos" panose="020B0004020202020204" pitchFamily="34" charset="0"/>
                    <a:cs typeface="Times New Roman" panose="02020603050405020304" pitchFamily="18" charset="0"/>
                  </a:rPr>
                  <a:t>(</a:t>
                </a:r>
                <a14:m>
                  <m:oMath xmlns:m="http://schemas.openxmlformats.org/officeDocument/2006/math">
                    <m:r>
                      <a:rPr lang="en-US" sz="1700" b="1" i="1" kern="100">
                        <a:effectLst/>
                        <a:latin typeface="Cambria Math" panose="02040503050406030204" pitchFamily="18" charset="0"/>
                        <a:ea typeface="Aptos" panose="020B0004020202020204" pitchFamily="34" charset="0"/>
                        <a:cs typeface="+mj-cs"/>
                      </a:rPr>
                      <m:t>±</m:t>
                    </m:r>
                    <m:r>
                      <a:rPr lang="en-US" sz="1700" b="1" i="1" kern="100" smtClean="0">
                        <a:effectLst/>
                        <a:latin typeface="Cambria Math" panose="02040503050406030204" pitchFamily="18" charset="0"/>
                        <a:ea typeface="Aptos" panose="020B0004020202020204" pitchFamily="34" charset="0"/>
                        <a:cs typeface="+mj-cs"/>
                      </a:rPr>
                      <m:t>𝟏</m:t>
                    </m:r>
                    <m:r>
                      <a:rPr lang="en-US" sz="1700" b="1" i="1" kern="100" smtClean="0">
                        <a:effectLst/>
                        <a:latin typeface="Cambria Math" panose="02040503050406030204" pitchFamily="18" charset="0"/>
                        <a:ea typeface="Aptos" panose="020B0004020202020204" pitchFamily="34" charset="0"/>
                        <a:cs typeface="+mj-cs"/>
                      </a:rPr>
                      <m:t>.</m:t>
                    </m:r>
                    <m:r>
                      <a:rPr lang="en-US" sz="1700" b="1" i="1" kern="100" smtClean="0">
                        <a:effectLst/>
                        <a:latin typeface="Cambria Math" panose="02040503050406030204" pitchFamily="18" charset="0"/>
                        <a:ea typeface="Aptos" panose="020B0004020202020204" pitchFamily="34" charset="0"/>
                        <a:cs typeface="+mj-cs"/>
                      </a:rPr>
                      <m:t>𝟗𝟖</m:t>
                    </m:r>
                  </m:oMath>
                </a14:m>
                <a:r>
                  <a:rPr lang="en-US" sz="1700" b="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1700" kern="100" dirty="0">
                    <a:effectLst/>
                    <a:latin typeface="Times New Roman" panose="02020603050405020304" pitchFamily="18" charset="0"/>
                    <a:ea typeface="Aptos" panose="020B0004020202020204" pitchFamily="34" charset="0"/>
                    <a:cs typeface="Times New Roman" panose="02020603050405020304" pitchFamily="18" charset="0"/>
                  </a:rPr>
                  <a:t>  were calculated by summing the absolute values of every individual trial error, then dividing them. The error lies within the calibrated multimeter’s uncertainty range, confirming that the prototype voltage readings are accurate and reliable.</a:t>
                </a:r>
              </a:p>
              <a:p>
                <a:pPr marL="0" marR="0" algn="just">
                  <a:lnSpc>
                    <a:spcPct val="115000"/>
                  </a:lnSpc>
                  <a:spcBef>
                    <a:spcPts val="0"/>
                  </a:spcBef>
                  <a:spcAft>
                    <a:spcPts val="800"/>
                  </a:spcAft>
                </a:pPr>
                <a:r>
                  <a:rPr lang="en-US" sz="1700" b="1" kern="100" dirty="0">
                    <a:effectLst/>
                    <a:latin typeface="Times New Roman" panose="02020603050405020304" pitchFamily="18" charset="0"/>
                    <a:ea typeface="Aptos" panose="020B0004020202020204" pitchFamily="34" charset="0"/>
                    <a:cs typeface="Times New Roman" panose="02020603050405020304" pitchFamily="18" charset="0"/>
                  </a:rPr>
                  <a:t>Negative Results:</a:t>
                </a:r>
                <a:endParaRPr lang="en-US" sz="17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buFont typeface="+mj-lt"/>
                  <a:buAutoNum type="arabicPeriod"/>
                </a:pPr>
                <a:r>
                  <a:rPr lang="en-US" sz="1700" dirty="0">
                    <a:effectLst/>
                    <a:latin typeface="Times New Roman" panose="02020603050405020304" pitchFamily="18" charset="0"/>
                    <a:ea typeface="Aptos" panose="020B0004020202020204" pitchFamily="34" charset="0"/>
                    <a:cs typeface="Times New Roman" panose="02020603050405020304" pitchFamily="18" charset="0"/>
                  </a:rPr>
                  <a:t>Resistance measurements got significant drift (</a:t>
                </a:r>
                <a:r>
                  <a:rPr lang="en-US" sz="1700" b="1" dirty="0">
                    <a:effectLst/>
                    <a:latin typeface="Times New Roman" panose="02020603050405020304" pitchFamily="18" charset="0"/>
                    <a:ea typeface="Aptos" panose="020B0004020202020204" pitchFamily="34" charset="0"/>
                    <a:cs typeface="Times New Roman" panose="02020603050405020304" pitchFamily="18" charset="0"/>
                  </a:rPr>
                  <a:t>±10%</a:t>
                </a:r>
                <a:r>
                  <a:rPr lang="en-US" sz="1700" dirty="0">
                    <a:effectLst/>
                    <a:latin typeface="Times New Roman" panose="02020603050405020304" pitchFamily="18" charset="0"/>
                    <a:ea typeface="Aptos" panose="020B0004020202020204" pitchFamily="34" charset="0"/>
                    <a:cs typeface="Times New Roman" panose="02020603050405020304" pitchFamily="18" charset="0"/>
                  </a:rPr>
                  <a:t>) when operating in direct sunlight or elevated temperature environments.</a:t>
                </a:r>
                <a:endParaRPr lang="en-US" sz="17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mc:Choice>
        <mc:Fallback>
          <p:sp>
            <p:nvSpPr>
              <p:cNvPr id="1034" name="object 75">
                <a:extLst>
                  <a:ext uri="{FF2B5EF4-FFF2-40B4-BE49-F238E27FC236}">
                    <a16:creationId xmlns:a16="http://schemas.microsoft.com/office/drawing/2014/main" id="{0331108E-A0AC-5731-89E5-73593CC24319}"/>
                  </a:ext>
                </a:extLst>
              </p:cNvPr>
              <p:cNvSpPr txBox="1">
                <a:spLocks noRot="1" noChangeAspect="1" noMove="1" noResize="1" noEditPoints="1" noAdjustHandles="1" noChangeArrowheads="1" noChangeShapeType="1" noTextEdit="1"/>
              </p:cNvSpPr>
              <p:nvPr/>
            </p:nvSpPr>
            <p:spPr>
              <a:xfrm>
                <a:off x="10326053" y="20506917"/>
                <a:ext cx="5789871" cy="3118698"/>
              </a:xfrm>
              <a:prstGeom prst="rect">
                <a:avLst/>
              </a:prstGeom>
              <a:blipFill>
                <a:blip r:embed="rId36"/>
                <a:stretch>
                  <a:fillRect l="-2316" t="-586" r="-2211" b="-3320"/>
                </a:stretch>
              </a:blipFill>
            </p:spPr>
            <p:txBody>
              <a:bodyPr/>
              <a:lstStyle/>
              <a:p>
                <a:r>
                  <a:rPr lang="en-US">
                    <a:noFill/>
                  </a:rPr>
                  <a:t> </a:t>
                </a:r>
              </a:p>
            </p:txBody>
          </p:sp>
        </mc:Fallback>
      </mc:AlternateContent>
      <p:sp>
        <p:nvSpPr>
          <p:cNvPr id="1040" name="object 75">
            <a:extLst>
              <a:ext uri="{FF2B5EF4-FFF2-40B4-BE49-F238E27FC236}">
                <a16:creationId xmlns:a16="http://schemas.microsoft.com/office/drawing/2014/main" id="{6F3B121B-ED13-10C2-ECDB-39B77E7A8916}"/>
              </a:ext>
            </a:extLst>
          </p:cNvPr>
          <p:cNvSpPr txBox="1"/>
          <p:nvPr/>
        </p:nvSpPr>
        <p:spPr>
          <a:xfrm>
            <a:off x="10339569" y="23537779"/>
            <a:ext cx="8755147" cy="4329030"/>
          </a:xfrm>
          <a:prstGeom prst="rect">
            <a:avLst/>
          </a:prstGeom>
        </p:spPr>
        <p:txBody>
          <a:bodyPr vert="horz" wrap="square" lIns="0" tIns="22503" rIns="0" bIns="0" rtlCol="0">
            <a:spAutoFit/>
          </a:bodyPr>
          <a:lstStyle/>
          <a:p>
            <a:pPr marL="342900" marR="0" lvl="0" indent="-342900" algn="just">
              <a:lnSpc>
                <a:spcPct val="115000"/>
              </a:lnSpc>
              <a:spcBef>
                <a:spcPts val="0"/>
              </a:spcBef>
              <a:spcAft>
                <a:spcPts val="800"/>
              </a:spcAft>
              <a:buFont typeface="+mj-lt"/>
              <a:buAutoNum type="arabicPeriod" startAt="2"/>
            </a:pPr>
            <a:r>
              <a:rPr lang="en-US" sz="1700" kern="100" dirty="0">
                <a:effectLst/>
                <a:latin typeface="Times New Roman" panose="02020603050405020304" pitchFamily="18" charset="0"/>
                <a:ea typeface="Aptos" panose="020B0004020202020204" pitchFamily="34" charset="0"/>
                <a:cs typeface="Times New Roman" panose="02020603050405020304" pitchFamily="18" charset="0"/>
              </a:rPr>
              <a:t>Regular alkaline batteries drop voltage too often, causing measurement errors reaching up to (</a:t>
            </a:r>
            <a:r>
              <a:rPr lang="en-US" sz="1700" b="1" kern="100" dirty="0">
                <a:effectLst/>
                <a:latin typeface="Times New Roman" panose="02020603050405020304" pitchFamily="18" charset="0"/>
                <a:ea typeface="Aptos" panose="020B0004020202020204" pitchFamily="34" charset="0"/>
                <a:cs typeface="Times New Roman" panose="02020603050405020304" pitchFamily="18" charset="0"/>
              </a:rPr>
              <a:t>±5%</a:t>
            </a:r>
            <a:r>
              <a:rPr lang="en-US" sz="17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0" marR="0" algn="just">
              <a:lnSpc>
                <a:spcPct val="115000"/>
              </a:lnSpc>
              <a:spcBef>
                <a:spcPts val="0"/>
              </a:spcBef>
              <a:spcAft>
                <a:spcPts val="800"/>
              </a:spcAft>
            </a:pPr>
            <a:r>
              <a:rPr lang="en-US" sz="1700" b="1" kern="100" dirty="0">
                <a:effectLst/>
                <a:latin typeface="Times New Roman" panose="02020603050405020304" pitchFamily="18" charset="0"/>
                <a:ea typeface="Aptos" panose="020B0004020202020204" pitchFamily="34" charset="0"/>
                <a:cs typeface="Times New Roman" panose="02020603050405020304" pitchFamily="18" charset="0"/>
              </a:rPr>
              <a:t>Positive Results:</a:t>
            </a:r>
            <a:endParaRPr lang="en-US" sz="17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1700" kern="100" dirty="0">
                <a:effectLst/>
                <a:latin typeface="Times New Roman" panose="02020603050405020304" pitchFamily="18" charset="0"/>
                <a:ea typeface="Aptos" panose="020B0004020202020204" pitchFamily="34" charset="0"/>
                <a:cs typeface="Times New Roman" panose="02020603050405020304" pitchFamily="18" charset="0"/>
              </a:rPr>
              <a:t>The prototype successfully achieved accurate and precise</a:t>
            </a:r>
          </a:p>
          <a:p>
            <a:pPr marR="0" lvl="0" algn="just">
              <a:lnSpc>
                <a:spcPct val="115000"/>
              </a:lnSpc>
              <a:spcBef>
                <a:spcPts val="0"/>
              </a:spcBef>
              <a:spcAft>
                <a:spcPts val="0"/>
              </a:spcAft>
            </a:pPr>
            <a:r>
              <a:rPr lang="en-US" sz="1700" kern="100" dirty="0">
                <a:latin typeface="Times New Roman" panose="02020603050405020304" pitchFamily="18" charset="0"/>
                <a:ea typeface="Aptos" panose="020B0004020202020204" pitchFamily="34" charset="0"/>
                <a:cs typeface="Times New Roman" panose="02020603050405020304" pitchFamily="18" charset="0"/>
              </a:rPr>
              <a:t>      </a:t>
            </a:r>
            <a:r>
              <a:rPr lang="en-US" sz="1700" kern="100" dirty="0">
                <a:effectLst/>
                <a:latin typeface="Times New Roman" panose="02020603050405020304" pitchFamily="18" charset="0"/>
                <a:ea typeface="Aptos" panose="020B0004020202020204" pitchFamily="34" charset="0"/>
                <a:cs typeface="Times New Roman" panose="02020603050405020304" pitchFamily="18" charset="0"/>
              </a:rPr>
              <a:t> readings compared to a multimeter, as shown </a:t>
            </a:r>
            <a:r>
              <a:rPr lang="en-US" sz="1700" b="1" kern="100" dirty="0">
                <a:effectLst/>
                <a:latin typeface="Times New Roman" panose="02020603050405020304" pitchFamily="18" charset="0"/>
                <a:ea typeface="Aptos" panose="020B0004020202020204" pitchFamily="34" charset="0"/>
                <a:cs typeface="Times New Roman" panose="02020603050405020304" pitchFamily="18" charset="0"/>
              </a:rPr>
              <a:t>in Fig 6</a:t>
            </a:r>
            <a:r>
              <a:rPr lang="en-US" sz="17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R="0" lvl="0" algn="just">
              <a:lnSpc>
                <a:spcPct val="115000"/>
              </a:lnSpc>
              <a:spcBef>
                <a:spcPts val="0"/>
              </a:spcBef>
              <a:spcAft>
                <a:spcPts val="0"/>
              </a:spcAft>
            </a:pPr>
            <a:r>
              <a:rPr lang="en-US" sz="1700" kern="100" dirty="0">
                <a:effectLst/>
                <a:latin typeface="Times New Roman" panose="02020603050405020304" pitchFamily="18" charset="0"/>
                <a:ea typeface="Aptos" panose="020B0004020202020204" pitchFamily="34" charset="0"/>
                <a:cs typeface="Times New Roman" panose="02020603050405020304" pitchFamily="18" charset="0"/>
              </a:rPr>
              <a:t>2.    Modular design has been implemented, enabling all </a:t>
            </a:r>
          </a:p>
          <a:p>
            <a:pPr marR="0" lvl="0" algn="just">
              <a:lnSpc>
                <a:spcPct val="115000"/>
              </a:lnSpc>
              <a:spcBef>
                <a:spcPts val="0"/>
              </a:spcBef>
              <a:spcAft>
                <a:spcPts val="0"/>
              </a:spcAft>
            </a:pPr>
            <a:r>
              <a:rPr lang="en-US" sz="1700" kern="100" dirty="0">
                <a:latin typeface="Times New Roman" panose="02020603050405020304" pitchFamily="18" charset="0"/>
                <a:ea typeface="Aptos" panose="020B0004020202020204" pitchFamily="34" charset="0"/>
                <a:cs typeface="Times New Roman" panose="02020603050405020304" pitchFamily="18" charset="0"/>
              </a:rPr>
              <a:t>      </a:t>
            </a:r>
            <a:r>
              <a:rPr lang="en-US" sz="1700" kern="100" dirty="0">
                <a:effectLst/>
                <a:latin typeface="Times New Roman" panose="02020603050405020304" pitchFamily="18" charset="0"/>
                <a:ea typeface="Aptos" panose="020B0004020202020204" pitchFamily="34" charset="0"/>
                <a:cs typeface="Times New Roman" panose="02020603050405020304" pitchFamily="18" charset="0"/>
              </a:rPr>
              <a:t>components to be replaced or upgraded using e-waste parts.</a:t>
            </a:r>
          </a:p>
          <a:p>
            <a:pPr marL="342900" marR="0" lvl="0" indent="-342900" algn="just">
              <a:lnSpc>
                <a:spcPct val="115000"/>
              </a:lnSpc>
              <a:spcBef>
                <a:spcPts val="0"/>
              </a:spcBef>
              <a:spcAft>
                <a:spcPts val="800"/>
              </a:spcAft>
              <a:buAutoNum type="arabicPeriod" startAt="3"/>
            </a:pPr>
            <a:r>
              <a:rPr lang="en-US" sz="1700" kern="100" dirty="0">
                <a:effectLst/>
                <a:latin typeface="Times New Roman" panose="02020603050405020304" pitchFamily="18" charset="0"/>
                <a:ea typeface="Aptos" panose="020B0004020202020204" pitchFamily="34" charset="0"/>
                <a:cs typeface="Times New Roman" panose="02020603050405020304" pitchFamily="18" charset="0"/>
              </a:rPr>
              <a:t>The final prototype meets the portability requirements, </a:t>
            </a:r>
            <a:endParaRPr lang="en-US" sz="1700" kern="100" dirty="0">
              <a:latin typeface="Times New Roman" panose="02020603050405020304" pitchFamily="18" charset="0"/>
              <a:ea typeface="Aptos" panose="020B0004020202020204" pitchFamily="34" charset="0"/>
              <a:cs typeface="Times New Roman" panose="02020603050405020304" pitchFamily="18" charset="0"/>
            </a:endParaRPr>
          </a:p>
          <a:p>
            <a:pPr marR="0" lvl="0" algn="just">
              <a:lnSpc>
                <a:spcPct val="115000"/>
              </a:lnSpc>
              <a:spcBef>
                <a:spcPts val="0"/>
              </a:spcBef>
              <a:spcAft>
                <a:spcPts val="800"/>
              </a:spcAft>
            </a:pPr>
            <a:r>
              <a:rPr lang="en-US" sz="1700" kern="100" dirty="0">
                <a:effectLst/>
                <a:latin typeface="Times New Roman" panose="02020603050405020304" pitchFamily="18" charset="0"/>
                <a:ea typeface="Aptos" panose="020B0004020202020204" pitchFamily="34" charset="0"/>
                <a:cs typeface="Times New Roman" panose="02020603050405020304" pitchFamily="18" charset="0"/>
              </a:rPr>
              <a:t>      weighing only </a:t>
            </a:r>
            <a:r>
              <a:rPr lang="en-US" sz="1700" kern="100" dirty="0">
                <a:solidFill>
                  <a:srgbClr val="000000"/>
                </a:solidFill>
                <a:effectLst/>
                <a:latin typeface="Times New Roman" panose="02020603050405020304" pitchFamily="18" charset="0"/>
                <a:cs typeface="Times New Roman" panose="02020603050405020304" pitchFamily="18" charset="0"/>
              </a:rPr>
              <a:t>≈</a:t>
            </a:r>
            <a:r>
              <a:rPr lang="en-US" sz="1700" kern="100" dirty="0">
                <a:effectLst/>
                <a:latin typeface="Times New Roman" panose="02020603050405020304" pitchFamily="18" charset="0"/>
                <a:ea typeface="Aptos" panose="020B0004020202020204" pitchFamily="34" charset="0"/>
                <a:cs typeface="Times New Roman" panose="02020603050405020304" pitchFamily="18" charset="0"/>
              </a:rPr>
              <a:t>0.3</a:t>
            </a:r>
            <a:r>
              <a:rPr lang="en-GB" sz="1700" kern="100" dirty="0">
                <a:effectLst/>
                <a:latin typeface="Times New Roman" panose="02020603050405020304" pitchFamily="18" charset="0"/>
                <a:ea typeface="Aptos" panose="020B0004020202020204" pitchFamily="34" charset="0"/>
                <a:cs typeface="Times New Roman" panose="02020603050405020304" pitchFamily="18" charset="0"/>
              </a:rPr>
              <a:t>K</a:t>
            </a:r>
            <a:r>
              <a:rPr lang="en-US" sz="1700" kern="100" dirty="0">
                <a:effectLst/>
                <a:latin typeface="Times New Roman" panose="02020603050405020304" pitchFamily="18" charset="0"/>
                <a:ea typeface="Aptos" panose="020B0004020202020204" pitchFamily="34" charset="0"/>
                <a:cs typeface="Times New Roman" panose="02020603050405020304" pitchFamily="18" charset="0"/>
              </a:rPr>
              <a:t>g and operating from a rechargeable</a:t>
            </a:r>
          </a:p>
          <a:p>
            <a:pPr marR="0" lvl="0" algn="just">
              <a:lnSpc>
                <a:spcPct val="115000"/>
              </a:lnSpc>
              <a:spcBef>
                <a:spcPts val="0"/>
              </a:spcBef>
              <a:spcAft>
                <a:spcPts val="800"/>
              </a:spcAft>
            </a:pPr>
            <a:r>
              <a:rPr lang="en-US" sz="1700" kern="100" dirty="0">
                <a:effectLst/>
                <a:latin typeface="Times New Roman" panose="02020603050405020304" pitchFamily="18" charset="0"/>
                <a:ea typeface="Aptos" panose="020B0004020202020204" pitchFamily="34" charset="0"/>
                <a:cs typeface="Times New Roman" panose="02020603050405020304" pitchFamily="18" charset="0"/>
              </a:rPr>
              <a:t>        Li-ion battery.</a:t>
            </a:r>
          </a:p>
          <a:p>
            <a:pPr algn="just"/>
            <a:r>
              <a:rPr lang="en-US" sz="1700" dirty="0">
                <a:effectLst/>
                <a:latin typeface="Times New Roman" panose="02020603050405020304" pitchFamily="18" charset="0"/>
                <a:ea typeface="Aptos" panose="020B0004020202020204" pitchFamily="34" charset="0"/>
                <a:cs typeface="Times New Roman" panose="02020603050405020304" pitchFamily="18" charset="0"/>
              </a:rPr>
              <a:t>  Addressing these negative results, the prototype was enclosed in a plastic housing to reduce any thermal fluctuations, and the power supply was upgraded to a Li-ion battery recovered from an RC car, eliminating any instability caused by alkaline cells.</a:t>
            </a:r>
            <a:endParaRPr sz="1700" dirty="0">
              <a:latin typeface="Times New Roman" panose="02020603050405020304" pitchFamily="18" charset="0"/>
              <a:cs typeface="Times New Roman" panose="02020603050405020304" pitchFamily="18" charset="0"/>
            </a:endParaRPr>
          </a:p>
        </p:txBody>
      </p:sp>
      <p:graphicFrame>
        <p:nvGraphicFramePr>
          <p:cNvPr id="1041" name="Table 1040">
            <a:extLst>
              <a:ext uri="{FF2B5EF4-FFF2-40B4-BE49-F238E27FC236}">
                <a16:creationId xmlns:a16="http://schemas.microsoft.com/office/drawing/2014/main" id="{54B0DE09-1B05-6D6C-9832-9FC3872ED579}"/>
              </a:ext>
            </a:extLst>
          </p:cNvPr>
          <p:cNvGraphicFramePr>
            <a:graphicFrameLocks noGrp="1"/>
          </p:cNvGraphicFramePr>
          <p:nvPr>
            <p:extLst>
              <p:ext uri="{D42A27DB-BD31-4B8C-83A1-F6EECF244321}">
                <p14:modId xmlns:p14="http://schemas.microsoft.com/office/powerpoint/2010/main" val="3991948844"/>
              </p:ext>
            </p:extLst>
          </p:nvPr>
        </p:nvGraphicFramePr>
        <p:xfrm>
          <a:off x="16204157" y="18317376"/>
          <a:ext cx="2914999" cy="2225252"/>
        </p:xfrm>
        <a:graphic>
          <a:graphicData uri="http://schemas.openxmlformats.org/drawingml/2006/table">
            <a:tbl>
              <a:tblPr firstRow="1" bandRow="1">
                <a:tableStyleId>{327F97BB-C833-4FB7-BDE5-3F7075034690}</a:tableStyleId>
              </a:tblPr>
              <a:tblGrid>
                <a:gridCol w="419007">
                  <a:extLst>
                    <a:ext uri="{9D8B030D-6E8A-4147-A177-3AD203B41FA5}">
                      <a16:colId xmlns:a16="http://schemas.microsoft.com/office/drawing/2014/main" val="4056947173"/>
                    </a:ext>
                  </a:extLst>
                </a:gridCol>
                <a:gridCol w="887749">
                  <a:extLst>
                    <a:ext uri="{9D8B030D-6E8A-4147-A177-3AD203B41FA5}">
                      <a16:colId xmlns:a16="http://schemas.microsoft.com/office/drawing/2014/main" val="2715744236"/>
                    </a:ext>
                  </a:extLst>
                </a:gridCol>
                <a:gridCol w="783212">
                  <a:extLst>
                    <a:ext uri="{9D8B030D-6E8A-4147-A177-3AD203B41FA5}">
                      <a16:colId xmlns:a16="http://schemas.microsoft.com/office/drawing/2014/main" val="1106359530"/>
                    </a:ext>
                  </a:extLst>
                </a:gridCol>
                <a:gridCol w="825031">
                  <a:extLst>
                    <a:ext uri="{9D8B030D-6E8A-4147-A177-3AD203B41FA5}">
                      <a16:colId xmlns:a16="http://schemas.microsoft.com/office/drawing/2014/main" val="2967330572"/>
                    </a:ext>
                  </a:extLst>
                </a:gridCol>
              </a:tblGrid>
              <a:tr h="334622">
                <a:tc>
                  <a:txBody>
                    <a:bodyPr/>
                    <a:lstStyle/>
                    <a:p>
                      <a:pPr marL="0" marR="0" algn="ctr">
                        <a:lnSpc>
                          <a:spcPct val="115000"/>
                        </a:lnSpc>
                        <a:spcBef>
                          <a:spcPts val="0"/>
                        </a:spcBef>
                        <a:spcAft>
                          <a:spcPts val="0"/>
                        </a:spcAft>
                      </a:pPr>
                      <a:r>
                        <a:rPr lang="en-US" sz="1050" b="1" kern="100" dirty="0">
                          <a:solidFill>
                            <a:srgbClr val="FFFFFF"/>
                          </a:solidFill>
                          <a:effectLst/>
                          <a:latin typeface="Aptos" panose="020B0004020202020204" pitchFamily="34" charset="0"/>
                          <a:ea typeface="Aptos" panose="020B0004020202020204" pitchFamily="34" charset="0"/>
                          <a:cs typeface="Arial" panose="020B0604020202020204" pitchFamily="34" charset="0"/>
                        </a:rPr>
                        <a:t>Trial</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050" b="1" kern="100" dirty="0">
                          <a:solidFill>
                            <a:srgbClr val="FFFFFF"/>
                          </a:solidFill>
                          <a:effectLst/>
                          <a:latin typeface="Aptos" panose="020B0004020202020204" pitchFamily="34" charset="0"/>
                          <a:ea typeface="Aptos" panose="020B0004020202020204" pitchFamily="34" charset="0"/>
                          <a:cs typeface="Arial" panose="020B0604020202020204" pitchFamily="34" charset="0"/>
                        </a:rPr>
                        <a:t>Reference (V)</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b="1" kern="100" dirty="0">
                          <a:solidFill>
                            <a:srgbClr val="FFFFFF"/>
                          </a:solidFill>
                          <a:effectLst/>
                          <a:latin typeface="Aptos" panose="020B0004020202020204" pitchFamily="34" charset="0"/>
                          <a:ea typeface="Aptos" panose="020B0004020202020204" pitchFamily="34" charset="0"/>
                          <a:cs typeface="Arial" panose="020B0604020202020204" pitchFamily="34" charset="0"/>
                        </a:rPr>
                        <a:t>Reading (V)</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100" b="1" kern="100" dirty="0">
                          <a:solidFill>
                            <a:srgbClr val="FFFFFF"/>
                          </a:solidFill>
                          <a:effectLst/>
                          <a:latin typeface="Aptos" panose="020B0004020202020204" pitchFamily="34" charset="0"/>
                          <a:ea typeface="Aptos" panose="020B0004020202020204" pitchFamily="34" charset="0"/>
                          <a:cs typeface="Arial" panose="020B0604020202020204" pitchFamily="34" charset="0"/>
                        </a:rPr>
                        <a:t>Error (absolute)</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810234262"/>
                  </a:ext>
                </a:extLst>
              </a:tr>
              <a:tr h="302507">
                <a:tc>
                  <a:txBody>
                    <a:bodyPr/>
                    <a:lstStyle/>
                    <a:p>
                      <a:pPr marL="0" marR="0" algn="ctr">
                        <a:lnSpc>
                          <a:spcPct val="115000"/>
                        </a:lnSpc>
                        <a:spcBef>
                          <a:spcPts val="0"/>
                        </a:spcBef>
                        <a:spcAft>
                          <a:spcPts val="0"/>
                        </a:spcAft>
                      </a:pPr>
                      <a:r>
                        <a:rPr lang="en-US" sz="1200" b="1" kern="100">
                          <a:solidFill>
                            <a:srgbClr val="000000"/>
                          </a:solidFill>
                          <a:effectLst/>
                          <a:latin typeface="Aptos" panose="020B0004020202020204" pitchFamily="34" charset="0"/>
                          <a:ea typeface="Aptos" panose="020B0004020202020204" pitchFamily="34" charset="0"/>
                          <a:cs typeface="Arial" panose="020B0604020202020204" pitchFamily="34" charset="0"/>
                        </a:rPr>
                        <a:t>1</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9</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9.009</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0.009</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433521837"/>
                  </a:ext>
                </a:extLst>
              </a:tr>
              <a:tr h="302507">
                <a:tc>
                  <a:txBody>
                    <a:bodyPr/>
                    <a:lstStyle/>
                    <a:p>
                      <a:pPr marL="0" marR="0" algn="ctr">
                        <a:lnSpc>
                          <a:spcPct val="115000"/>
                        </a:lnSpc>
                        <a:spcBef>
                          <a:spcPts val="0"/>
                        </a:spcBef>
                        <a:spcAft>
                          <a:spcPts val="0"/>
                        </a:spcAft>
                      </a:pPr>
                      <a:r>
                        <a:rPr lang="en-US" sz="1200" b="1" kern="100">
                          <a:effectLst/>
                          <a:latin typeface="Aptos" panose="020B0004020202020204" pitchFamily="34" charset="0"/>
                          <a:ea typeface="Aptos" panose="020B0004020202020204" pitchFamily="34" charset="0"/>
                          <a:cs typeface="Arial" panose="020B0604020202020204" pitchFamily="34" charset="0"/>
                        </a:rPr>
                        <a:t>2</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Arial" panose="020B0604020202020204" pitchFamily="34" charset="0"/>
                        </a:rPr>
                        <a:t>9</a:t>
                      </a:r>
                    </a:p>
                  </a:txBody>
                  <a:tcPr marL="68580" marR="68580" marT="0" marB="0"/>
                </a:tc>
                <a:tc>
                  <a:txBody>
                    <a:bodyPr/>
                    <a:lstStyle/>
                    <a:p>
                      <a:pPr marL="0" marR="0" algn="ctr">
                        <a:lnSpc>
                          <a:spcPct val="115000"/>
                        </a:lnSpc>
                        <a:spcBef>
                          <a:spcPts val="0"/>
                        </a:spcBef>
                        <a:spcAft>
                          <a:spcPts val="0"/>
                        </a:spcAft>
                      </a:pPr>
                      <a:r>
                        <a:rPr lang="en-US" sz="1200" kern="100">
                          <a:effectLst/>
                          <a:latin typeface="Aptos" panose="020B0004020202020204" pitchFamily="34" charset="0"/>
                          <a:ea typeface="Aptos" panose="020B0004020202020204" pitchFamily="34" charset="0"/>
                          <a:cs typeface="Arial" panose="020B0604020202020204" pitchFamily="34" charset="0"/>
                        </a:rPr>
                        <a:t>8.962</a:t>
                      </a:r>
                    </a:p>
                  </a:txBody>
                  <a:tcPr marL="68580" marR="68580" marT="0" marB="0"/>
                </a:tc>
                <a:tc>
                  <a:txBody>
                    <a:bodyPr/>
                    <a:lstStyle/>
                    <a:p>
                      <a:pPr marL="0" marR="0" algn="ctr">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Arial" panose="020B0604020202020204" pitchFamily="34" charset="0"/>
                        </a:rPr>
                        <a:t>0.038</a:t>
                      </a:r>
                    </a:p>
                  </a:txBody>
                  <a:tcPr marL="68580" marR="68580" marT="0" marB="0"/>
                </a:tc>
                <a:extLst>
                  <a:ext uri="{0D108BD9-81ED-4DB2-BD59-A6C34878D82A}">
                    <a16:rowId xmlns:a16="http://schemas.microsoft.com/office/drawing/2014/main" val="3629846498"/>
                  </a:ext>
                </a:extLst>
              </a:tr>
              <a:tr h="302507">
                <a:tc>
                  <a:txBody>
                    <a:bodyPr/>
                    <a:lstStyle/>
                    <a:p>
                      <a:pPr marL="0" marR="0" algn="ctr">
                        <a:lnSpc>
                          <a:spcPct val="115000"/>
                        </a:lnSpc>
                        <a:spcBef>
                          <a:spcPts val="0"/>
                        </a:spcBef>
                        <a:spcAft>
                          <a:spcPts val="0"/>
                        </a:spcAft>
                      </a:pPr>
                      <a:r>
                        <a:rPr lang="en-US" sz="12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3</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9</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8.985</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0.015</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206932455"/>
                  </a:ext>
                </a:extLst>
              </a:tr>
              <a:tr h="302507">
                <a:tc>
                  <a:txBody>
                    <a:bodyPr/>
                    <a:lstStyle/>
                    <a:p>
                      <a:pPr marL="0" marR="0" algn="ctr">
                        <a:lnSpc>
                          <a:spcPct val="115000"/>
                        </a:lnSpc>
                        <a:spcBef>
                          <a:spcPts val="0"/>
                        </a:spcBef>
                        <a:spcAft>
                          <a:spcPts val="0"/>
                        </a:spcAft>
                      </a:pPr>
                      <a:r>
                        <a:rPr lang="en-US" sz="1200" b="1" kern="100" dirty="0">
                          <a:effectLst/>
                          <a:latin typeface="Aptos" panose="020B0004020202020204" pitchFamily="34" charset="0"/>
                          <a:ea typeface="Aptos" panose="020B0004020202020204" pitchFamily="34" charset="0"/>
                          <a:cs typeface="Arial" panose="020B0604020202020204" pitchFamily="34" charset="0"/>
                        </a:rPr>
                        <a:t>4</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kern="100">
                          <a:effectLst/>
                          <a:latin typeface="Aptos" panose="020B0004020202020204" pitchFamily="34" charset="0"/>
                          <a:ea typeface="Aptos" panose="020B0004020202020204" pitchFamily="34" charset="0"/>
                          <a:cs typeface="Arial" panose="020B0604020202020204" pitchFamily="34" charset="0"/>
                        </a:rPr>
                        <a:t>9</a:t>
                      </a:r>
                    </a:p>
                  </a:txBody>
                  <a:tcPr marL="68580" marR="68580" marT="0" marB="0"/>
                </a:tc>
                <a:tc>
                  <a:txBody>
                    <a:bodyPr/>
                    <a:lstStyle/>
                    <a:p>
                      <a:pPr marL="0" marR="0" algn="ctr">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Arial" panose="020B0604020202020204" pitchFamily="34" charset="0"/>
                        </a:rPr>
                        <a:t>8.938</a:t>
                      </a:r>
                    </a:p>
                  </a:txBody>
                  <a:tcPr marL="68580" marR="68580" marT="0" marB="0"/>
                </a:tc>
                <a:tc>
                  <a:txBody>
                    <a:bodyPr/>
                    <a:lstStyle/>
                    <a:p>
                      <a:pPr marL="0" marR="0" algn="ctr">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Arial" panose="020B0604020202020204" pitchFamily="34" charset="0"/>
                        </a:rPr>
                        <a:t>0.062</a:t>
                      </a:r>
                    </a:p>
                  </a:txBody>
                  <a:tcPr marL="68580" marR="68580" marT="0" marB="0"/>
                </a:tc>
                <a:extLst>
                  <a:ext uri="{0D108BD9-81ED-4DB2-BD59-A6C34878D82A}">
                    <a16:rowId xmlns:a16="http://schemas.microsoft.com/office/drawing/2014/main" val="2129202866"/>
                  </a:ext>
                </a:extLst>
              </a:tr>
              <a:tr h="302507">
                <a:tc>
                  <a:txBody>
                    <a:bodyPr/>
                    <a:lstStyle/>
                    <a:p>
                      <a:pPr marL="0" marR="0" algn="ctr">
                        <a:lnSpc>
                          <a:spcPct val="115000"/>
                        </a:lnSpc>
                        <a:spcBef>
                          <a:spcPts val="0"/>
                        </a:spcBef>
                        <a:spcAft>
                          <a:spcPts val="0"/>
                        </a:spcAft>
                      </a:pPr>
                      <a:r>
                        <a:rPr lang="en-US" sz="12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5</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kern="100">
                          <a:solidFill>
                            <a:srgbClr val="000000"/>
                          </a:solidFill>
                          <a:effectLst/>
                          <a:latin typeface="Aptos" panose="020B0004020202020204" pitchFamily="34" charset="0"/>
                          <a:ea typeface="Aptos" panose="020B0004020202020204" pitchFamily="34" charset="0"/>
                          <a:cs typeface="Arial" panose="020B0604020202020204" pitchFamily="34" charset="0"/>
                        </a:rPr>
                        <a:t>9</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kern="100">
                          <a:solidFill>
                            <a:srgbClr val="000000"/>
                          </a:solidFill>
                          <a:effectLst/>
                          <a:latin typeface="Aptos" panose="020B0004020202020204" pitchFamily="34" charset="0"/>
                          <a:ea typeface="Aptos" panose="020B0004020202020204" pitchFamily="34" charset="0"/>
                          <a:cs typeface="Arial" panose="020B0604020202020204" pitchFamily="34" charset="0"/>
                        </a:rPr>
                        <a:t>8.927</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0.073</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82606847"/>
                  </a:ext>
                </a:extLst>
              </a:tr>
              <a:tr h="302507">
                <a:tc>
                  <a:txBody>
                    <a:bodyPr/>
                    <a:lstStyle/>
                    <a:p>
                      <a:pPr marL="0" marR="0" algn="ctr">
                        <a:lnSpc>
                          <a:spcPct val="115000"/>
                        </a:lnSpc>
                        <a:spcBef>
                          <a:spcPts val="0"/>
                        </a:spcBef>
                        <a:spcAft>
                          <a:spcPts val="0"/>
                        </a:spcAft>
                      </a:pPr>
                      <a:r>
                        <a:rPr lang="en-US" sz="1000" b="1" kern="100" dirty="0">
                          <a:effectLst/>
                          <a:latin typeface="Aptos" panose="020B0004020202020204" pitchFamily="34" charset="0"/>
                          <a:ea typeface="Aptos" panose="020B0004020202020204" pitchFamily="34" charset="0"/>
                          <a:cs typeface="Arial" panose="020B0604020202020204" pitchFamily="34" charset="0"/>
                        </a:rPr>
                        <a:t>Total</a:t>
                      </a:r>
                      <a:endParaRPr lang="en-US" sz="1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Arial" panose="020B0604020202020204" pitchFamily="34" charset="0"/>
                        </a:rPr>
                        <a:t>45</a:t>
                      </a:r>
                    </a:p>
                  </a:txBody>
                  <a:tcPr marL="68580" marR="68580" marT="0" marB="0"/>
                </a:tc>
                <a:tc gridSpan="2">
                  <a:txBody>
                    <a:bodyPr/>
                    <a:lstStyle/>
                    <a:p>
                      <a:pPr marL="0" marR="0" algn="ctr">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Arial" panose="020B0604020202020204" pitchFamily="34" charset="0"/>
                        </a:rPr>
                        <a:t>0.197</a:t>
                      </a:r>
                    </a:p>
                  </a:txBody>
                  <a:tcPr marL="68580" marR="68580" marT="0" marB="0"/>
                </a:tc>
                <a:tc hMerge="1">
                  <a:txBody>
                    <a:bodyPr/>
                    <a:lstStyle/>
                    <a:p>
                      <a:endParaRPr dirty="0"/>
                    </a:p>
                  </a:txBody>
                  <a:tcPr marL="68580" marR="68580" marT="0" marB="0"/>
                </a:tc>
                <a:extLst>
                  <a:ext uri="{0D108BD9-81ED-4DB2-BD59-A6C34878D82A}">
                    <a16:rowId xmlns:a16="http://schemas.microsoft.com/office/drawing/2014/main" val="3738975559"/>
                  </a:ext>
                </a:extLst>
              </a:tr>
            </a:tbl>
          </a:graphicData>
        </a:graphic>
      </p:graphicFrame>
      <p:sp>
        <p:nvSpPr>
          <p:cNvPr id="1042" name="TextBox 1041">
            <a:extLst>
              <a:ext uri="{FF2B5EF4-FFF2-40B4-BE49-F238E27FC236}">
                <a16:creationId xmlns:a16="http://schemas.microsoft.com/office/drawing/2014/main" id="{FA08EEC6-F8C1-D817-3C93-53A874C7EE8E}"/>
              </a:ext>
            </a:extLst>
          </p:cNvPr>
          <p:cNvSpPr txBox="1"/>
          <p:nvPr/>
        </p:nvSpPr>
        <p:spPr>
          <a:xfrm>
            <a:off x="16427737" y="8018210"/>
            <a:ext cx="2739992" cy="430887"/>
          </a:xfrm>
          <a:prstGeom prst="rect">
            <a:avLst/>
          </a:prstGeom>
          <a:noFill/>
        </p:spPr>
        <p:txBody>
          <a:bodyPr wrap="square" rtlCol="0">
            <a:spAutoFit/>
          </a:bodyPr>
          <a:lstStyle/>
          <a:p>
            <a:r>
              <a:rPr lang="en-US" sz="1100" b="1" dirty="0">
                <a:solidFill>
                  <a:schemeClr val="accent1"/>
                </a:solidFill>
              </a:rPr>
              <a:t>Figure 3: A schematic diagram of the whole prototype </a:t>
            </a:r>
          </a:p>
        </p:txBody>
      </p:sp>
      <p:sp>
        <p:nvSpPr>
          <p:cNvPr id="1043" name="TextBox 1042">
            <a:extLst>
              <a:ext uri="{FF2B5EF4-FFF2-40B4-BE49-F238E27FC236}">
                <a16:creationId xmlns:a16="http://schemas.microsoft.com/office/drawing/2014/main" id="{C08CF483-8D46-2985-1635-BA8B0FA532A6}"/>
              </a:ext>
            </a:extLst>
          </p:cNvPr>
          <p:cNvSpPr txBox="1"/>
          <p:nvPr/>
        </p:nvSpPr>
        <p:spPr>
          <a:xfrm>
            <a:off x="16681958" y="10811121"/>
            <a:ext cx="2572419" cy="430887"/>
          </a:xfrm>
          <a:prstGeom prst="rect">
            <a:avLst/>
          </a:prstGeom>
          <a:noFill/>
        </p:spPr>
        <p:txBody>
          <a:bodyPr wrap="square" rtlCol="0">
            <a:spAutoFit/>
          </a:bodyPr>
          <a:lstStyle/>
          <a:p>
            <a:r>
              <a:rPr lang="en-US" sz="1100" b="1" dirty="0">
                <a:solidFill>
                  <a:schemeClr val="accent1"/>
                </a:solidFill>
              </a:rPr>
              <a:t>Figure 4: A picture illustrates how to make the voltameter circuit</a:t>
            </a:r>
          </a:p>
        </p:txBody>
      </p:sp>
      <p:sp>
        <p:nvSpPr>
          <p:cNvPr id="1044" name="TextBox 1043">
            <a:extLst>
              <a:ext uri="{FF2B5EF4-FFF2-40B4-BE49-F238E27FC236}">
                <a16:creationId xmlns:a16="http://schemas.microsoft.com/office/drawing/2014/main" id="{2EEBAB8D-E217-A922-305B-61F88F517DDD}"/>
              </a:ext>
            </a:extLst>
          </p:cNvPr>
          <p:cNvSpPr txBox="1"/>
          <p:nvPr/>
        </p:nvSpPr>
        <p:spPr>
          <a:xfrm>
            <a:off x="16624241" y="13393784"/>
            <a:ext cx="2572419" cy="430887"/>
          </a:xfrm>
          <a:prstGeom prst="rect">
            <a:avLst/>
          </a:prstGeom>
          <a:noFill/>
        </p:spPr>
        <p:txBody>
          <a:bodyPr wrap="square" rtlCol="0">
            <a:spAutoFit/>
          </a:bodyPr>
          <a:lstStyle/>
          <a:p>
            <a:r>
              <a:rPr lang="en-US" sz="1100" b="1" dirty="0">
                <a:solidFill>
                  <a:schemeClr val="accent1"/>
                </a:solidFill>
              </a:rPr>
              <a:t>Figure 5: A picture illustrates how to make the ohmmeter circuit</a:t>
            </a:r>
          </a:p>
        </p:txBody>
      </p:sp>
      <p:sp>
        <p:nvSpPr>
          <p:cNvPr id="1045" name="TextBox 1044">
            <a:extLst>
              <a:ext uri="{FF2B5EF4-FFF2-40B4-BE49-F238E27FC236}">
                <a16:creationId xmlns:a16="http://schemas.microsoft.com/office/drawing/2014/main" id="{87F0D9FC-6EE1-331B-BB07-F95EDCC1D8AD}"/>
              </a:ext>
            </a:extLst>
          </p:cNvPr>
          <p:cNvSpPr txBox="1"/>
          <p:nvPr/>
        </p:nvSpPr>
        <p:spPr>
          <a:xfrm>
            <a:off x="16329283" y="18048942"/>
            <a:ext cx="2572419" cy="261610"/>
          </a:xfrm>
          <a:prstGeom prst="rect">
            <a:avLst/>
          </a:prstGeom>
          <a:noFill/>
        </p:spPr>
        <p:txBody>
          <a:bodyPr wrap="square" rtlCol="0">
            <a:spAutoFit/>
          </a:bodyPr>
          <a:lstStyle/>
          <a:p>
            <a:r>
              <a:rPr lang="en-US" sz="1100" b="1" dirty="0">
                <a:solidFill>
                  <a:schemeClr val="accent1"/>
                </a:solidFill>
              </a:rPr>
              <a:t>Table 2: Results of the voltameter circuit</a:t>
            </a:r>
          </a:p>
        </p:txBody>
      </p:sp>
      <p:sp>
        <p:nvSpPr>
          <p:cNvPr id="1046" name="object 71">
            <a:extLst>
              <a:ext uri="{FF2B5EF4-FFF2-40B4-BE49-F238E27FC236}">
                <a16:creationId xmlns:a16="http://schemas.microsoft.com/office/drawing/2014/main" id="{2DD09582-7130-3E6D-C5C1-8F13E49F260C}"/>
              </a:ext>
            </a:extLst>
          </p:cNvPr>
          <p:cNvSpPr txBox="1"/>
          <p:nvPr/>
        </p:nvSpPr>
        <p:spPr>
          <a:xfrm>
            <a:off x="19877722" y="5512193"/>
            <a:ext cx="9041583" cy="1628270"/>
          </a:xfrm>
          <a:prstGeom prst="rect">
            <a:avLst/>
          </a:prstGeom>
        </p:spPr>
        <p:txBody>
          <a:bodyPr vert="horz" wrap="square" lIns="0" tIns="23753" rIns="0" bIns="0" rtlCol="0">
            <a:spAutoFit/>
          </a:bodyPr>
          <a:lstStyle/>
          <a:p>
            <a:pPr marL="25004" marR="10002" indent="456297" algn="just">
              <a:lnSpc>
                <a:spcPct val="101600"/>
              </a:lnSpc>
              <a:spcBef>
                <a:spcPts val="187"/>
              </a:spcBef>
            </a:pPr>
            <a:r>
              <a:rPr lang="en-US" sz="1720" kern="100" dirty="0">
                <a:latin typeface="Times New Roman" panose="02020603050405020304" pitchFamily="18" charset="0"/>
                <a:ea typeface="Aptos" panose="020B0004020202020204" pitchFamily="34" charset="0"/>
                <a:cs typeface="Arial" panose="020B0604020202020204" pitchFamily="34" charset="0"/>
              </a:rPr>
              <a:t>Reducing</a:t>
            </a:r>
            <a:r>
              <a:rPr lang="en-US" sz="1720" kern="100" dirty="0">
                <a:effectLst/>
                <a:latin typeface="Times New Roman" panose="02020603050405020304" pitchFamily="18" charset="0"/>
                <a:ea typeface="Aptos" panose="020B0004020202020204" pitchFamily="34" charset="0"/>
                <a:cs typeface="Arial" panose="020B0604020202020204" pitchFamily="34" charset="0"/>
              </a:rPr>
              <a:t> e-waste and assisting in enhancing the scientific and technical environment for everyone, this prototype tackles two important problems mentioned in Egypt’s Grand Challenges. There are two main aspects of the issue. First, many schools and communities are still unable to afford high-quality laboratory equipment, leaving a gap in scientific education and creativity. Second, dangerous materials from the accumulation of electronic waste in landfills pollute groundwater and soil, posing a long-term threat to human health. </a:t>
            </a:r>
            <a:endParaRPr lang="en-US" sz="1720" kern="100" dirty="0">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049" name="object 75">
                <a:extLst>
                  <a:ext uri="{FF2B5EF4-FFF2-40B4-BE49-F238E27FC236}">
                    <a16:creationId xmlns:a16="http://schemas.microsoft.com/office/drawing/2014/main" id="{453B378B-C06A-CAD4-4C14-672C409B99C0}"/>
                  </a:ext>
                </a:extLst>
              </p:cNvPr>
              <p:cNvSpPr txBox="1"/>
              <p:nvPr/>
            </p:nvSpPr>
            <p:spPr>
              <a:xfrm>
                <a:off x="19933919" y="8143181"/>
                <a:ext cx="6155070" cy="2356054"/>
              </a:xfrm>
              <a:prstGeom prst="rect">
                <a:avLst/>
              </a:prstGeom>
            </p:spPr>
            <p:txBody>
              <a:bodyPr vert="horz" wrap="square" lIns="0" tIns="22503" rIns="0" bIns="0" rtlCol="0">
                <a:spAutoFit/>
              </a:bodyPr>
              <a:lstStyle/>
              <a:p>
                <a:pPr marL="48755" marR="10002" algn="just">
                  <a:lnSpc>
                    <a:spcPct val="104400"/>
                  </a:lnSpc>
                  <a:spcBef>
                    <a:spcPts val="177"/>
                  </a:spcBef>
                </a:pPr>
                <a:r>
                  <a:rPr lang="en-US" sz="1720" dirty="0">
                    <a:effectLst/>
                    <a:latin typeface="Times New Roman" panose="02020603050405020304" pitchFamily="18" charset="0"/>
                    <a:ea typeface="Aptos" panose="020B0004020202020204" pitchFamily="34" charset="0"/>
                  </a:rPr>
                  <a:t>  The prototype’s main scientific base is developed on the concept of a voltage divider, and </a:t>
                </a:r>
                <a:r>
                  <a:rPr lang="en-US" sz="1720" b="1" dirty="0">
                    <a:effectLst/>
                    <a:latin typeface="Times New Roman" panose="02020603050405020304" pitchFamily="18" charset="0"/>
                    <a:ea typeface="Aptos" panose="020B0004020202020204" pitchFamily="34" charset="0"/>
                  </a:rPr>
                  <a:t>PH.2.04</a:t>
                </a:r>
                <a:r>
                  <a:rPr lang="en-US" sz="1720" dirty="0">
                    <a:effectLst/>
                    <a:latin typeface="Times New Roman" panose="02020603050405020304" pitchFamily="18" charset="0"/>
                    <a:ea typeface="Aptos" panose="020B0004020202020204" pitchFamily="34" charset="0"/>
                  </a:rPr>
                  <a:t> to relationships from </a:t>
                </a:r>
                <a:r>
                  <a:rPr lang="en-US" sz="1720" b="1" dirty="0">
                    <a:effectLst/>
                    <a:latin typeface="Times New Roman" panose="02020603050405020304" pitchFamily="18" charset="0"/>
                    <a:ea typeface="Aptos" panose="020B0004020202020204" pitchFamily="34" charset="0"/>
                  </a:rPr>
                  <a:t>Kirchhoff’s voltage</a:t>
                </a:r>
                <a:r>
                  <a:rPr lang="en-US" sz="1720" dirty="0">
                    <a:effectLst/>
                    <a:latin typeface="Times New Roman" panose="02020603050405020304" pitchFamily="18" charset="0"/>
                    <a:ea typeface="Aptos" panose="020B0004020202020204" pitchFamily="34" charset="0"/>
                  </a:rPr>
                  <a:t> law. Where the core measurement circuit consists of a resistor ladder network as shown in </a:t>
                </a:r>
                <a:r>
                  <a:rPr lang="en-US" sz="1720" b="1" dirty="0">
                    <a:effectLst/>
                    <a:latin typeface="Times New Roman" panose="02020603050405020304" pitchFamily="18" charset="0"/>
                    <a:ea typeface="Aptos" panose="020B0004020202020204" pitchFamily="34" charset="0"/>
                  </a:rPr>
                  <a:t>Fig</a:t>
                </a:r>
                <a:r>
                  <a:rPr lang="en-US" sz="1720" b="1" dirty="0">
                    <a:latin typeface="Times New Roman" panose="02020603050405020304" pitchFamily="18" charset="0"/>
                    <a:ea typeface="Aptos" panose="020B0004020202020204" pitchFamily="34" charset="0"/>
                  </a:rPr>
                  <a:t> </a:t>
                </a:r>
                <a:r>
                  <a:rPr lang="en-US" sz="1720" b="1" dirty="0">
                    <a:effectLst/>
                    <a:latin typeface="Times New Roman" panose="02020603050405020304" pitchFamily="18" charset="0"/>
                    <a:ea typeface="Aptos" panose="020B0004020202020204" pitchFamily="34" charset="0"/>
                  </a:rPr>
                  <a:t>8</a:t>
                </a:r>
                <a:r>
                  <a:rPr lang="en-US" sz="1720" dirty="0">
                    <a:effectLst/>
                    <a:latin typeface="Times New Roman" panose="02020603050405020304" pitchFamily="18" charset="0"/>
                    <a:ea typeface="Aptos" panose="020B0004020202020204" pitchFamily="34" charset="0"/>
                  </a:rPr>
                  <a:t>, Kirchhoff’s law states that the voltage summation across the circuit is equal to zero: </a:t>
                </a:r>
                <a:endParaRPr lang="en-US" sz="1720" i="1" kern="100" dirty="0">
                  <a:latin typeface="Cambria Math" panose="02040503050406030204" pitchFamily="18" charset="0"/>
                  <a:ea typeface="Aptos" panose="020B0004020202020204" pitchFamily="34" charset="0"/>
                  <a:cs typeface="Times New Roman" panose="02020603050405020304" pitchFamily="18" charset="0"/>
                </a:endParaRPr>
              </a:p>
              <a:p>
                <a:pPr marL="48755" marR="10002" algn="just">
                  <a:lnSpc>
                    <a:spcPct val="104400"/>
                  </a:lnSpc>
                  <a:spcBef>
                    <a:spcPts val="177"/>
                  </a:spcBef>
                </a:pPr>
                <a14:m>
                  <m:oMathPara xmlns:m="http://schemas.openxmlformats.org/officeDocument/2006/math">
                    <m:oMathParaPr>
                      <m:jc m:val="center"/>
                    </m:oMathParaPr>
                    <m:oMath xmlns:m="http://schemas.openxmlformats.org/officeDocument/2006/math">
                      <m:r>
                        <a:rPr lang="en-US" sz="1720" b="1" i="1" kern="100" smtClean="0">
                          <a:effectLst/>
                          <a:latin typeface="Cambria Math" panose="02040503050406030204" pitchFamily="18" charset="0"/>
                          <a:ea typeface="Aptos" panose="020B0004020202020204" pitchFamily="34" charset="0"/>
                          <a:cs typeface="Times New Roman" panose="02020603050405020304" pitchFamily="18" charset="0"/>
                        </a:rPr>
                        <m:t>                                                          </m:t>
                      </m:r>
                      <m:nary>
                        <m:naryPr>
                          <m:chr m:val="∑"/>
                          <m:limLoc m:val="undOvr"/>
                          <m:subHide m:val="on"/>
                          <m:supHide m:val="on"/>
                          <m:ctrlPr>
                            <a:rPr lang="en-US" sz="1720" b="1" i="1" kern="100" smtClean="0">
                              <a:effectLst/>
                              <a:latin typeface="Cambria Math" panose="02040503050406030204" pitchFamily="18" charset="0"/>
                              <a:ea typeface="Aptos" panose="020B0004020202020204" pitchFamily="34" charset="0"/>
                              <a:cs typeface="Times New Roman" panose="02020603050405020304" pitchFamily="18" charset="0"/>
                            </a:rPr>
                          </m:ctrlPr>
                        </m:naryPr>
                        <m:sub/>
                        <m:sup/>
                        <m:e>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𝑽</m:t>
                          </m:r>
                        </m:e>
                      </m:nary>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 = </m:t>
                      </m:r>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𝟎</m:t>
                      </m:r>
                    </m:oMath>
                  </m:oMathPara>
                </a14:m>
                <a:endParaRPr lang="en-US" sz="1720" b="1" kern="100" dirty="0">
                  <a:effectLst/>
                  <a:latin typeface="Aptos" panose="020B0004020202020204" pitchFamily="34" charset="0"/>
                  <a:ea typeface="Aptos" panose="020B0004020202020204" pitchFamily="34" charset="0"/>
                  <a:cs typeface="Arial" panose="020B0604020202020204" pitchFamily="34" charset="0"/>
                </a:endParaRPr>
              </a:p>
              <a:p>
                <a:pPr marL="48755" marR="10002" algn="just">
                  <a:lnSpc>
                    <a:spcPct val="104400"/>
                  </a:lnSpc>
                  <a:spcBef>
                    <a:spcPts val="177"/>
                  </a:spcBef>
                </a:pPr>
                <a:endParaRPr lang="en-US" sz="1720" dirty="0">
                  <a:latin typeface="Calibri"/>
                  <a:cs typeface="Calibri"/>
                </a:endParaRPr>
              </a:p>
            </p:txBody>
          </p:sp>
        </mc:Choice>
        <mc:Fallback>
          <p:sp>
            <p:nvSpPr>
              <p:cNvPr id="1049" name="object 75">
                <a:extLst>
                  <a:ext uri="{FF2B5EF4-FFF2-40B4-BE49-F238E27FC236}">
                    <a16:creationId xmlns:a16="http://schemas.microsoft.com/office/drawing/2014/main" id="{453B378B-C06A-CAD4-4C14-672C409B99C0}"/>
                  </a:ext>
                </a:extLst>
              </p:cNvPr>
              <p:cNvSpPr txBox="1">
                <a:spLocks noRot="1" noChangeAspect="1" noMove="1" noResize="1" noEditPoints="1" noAdjustHandles="1" noChangeArrowheads="1" noChangeShapeType="1" noTextEdit="1"/>
              </p:cNvSpPr>
              <p:nvPr/>
            </p:nvSpPr>
            <p:spPr>
              <a:xfrm>
                <a:off x="19933919" y="8143181"/>
                <a:ext cx="6155070" cy="2356054"/>
              </a:xfrm>
              <a:prstGeom prst="rect">
                <a:avLst/>
              </a:prstGeom>
              <a:blipFill>
                <a:blip r:embed="rId37"/>
                <a:stretch>
                  <a:fillRect l="-1386" t="-2073" r="-1980"/>
                </a:stretch>
              </a:blipFill>
            </p:spPr>
            <p:txBody>
              <a:bodyPr/>
              <a:lstStyle/>
              <a:p>
                <a:r>
                  <a:rPr lang="en-US">
                    <a:noFill/>
                  </a:rPr>
                  <a:t> </a:t>
                </a:r>
              </a:p>
            </p:txBody>
          </p:sp>
        </mc:Fallback>
      </mc:AlternateContent>
      <p:pic>
        <p:nvPicPr>
          <p:cNvPr id="1050" name="Picture 1049" descr="A diagram of a circuit&#10;&#10;AI-generated content may be incorrect.">
            <a:extLst>
              <a:ext uri="{FF2B5EF4-FFF2-40B4-BE49-F238E27FC236}">
                <a16:creationId xmlns:a16="http://schemas.microsoft.com/office/drawing/2014/main" id="{2982E10A-5674-991C-D52E-76CCA4CC20BB}"/>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26327618" y="8368594"/>
            <a:ext cx="2396429" cy="1423106"/>
          </a:xfrm>
          <a:prstGeom prst="rect">
            <a:avLst/>
          </a:prstGeom>
        </p:spPr>
      </p:pic>
      <mc:AlternateContent xmlns:mc="http://schemas.openxmlformats.org/markup-compatibility/2006">
        <mc:Choice xmlns:a14="http://schemas.microsoft.com/office/drawing/2010/main" Requires="a14">
          <p:sp>
            <p:nvSpPr>
              <p:cNvPr id="1051" name="object 75">
                <a:extLst>
                  <a:ext uri="{FF2B5EF4-FFF2-40B4-BE49-F238E27FC236}">
                    <a16:creationId xmlns:a16="http://schemas.microsoft.com/office/drawing/2014/main" id="{7B8F63B6-E9CA-C363-B9D3-5C4A766310A5}"/>
                  </a:ext>
                </a:extLst>
              </p:cNvPr>
              <p:cNvSpPr txBox="1"/>
              <p:nvPr/>
            </p:nvSpPr>
            <p:spPr>
              <a:xfrm>
                <a:off x="19933919" y="10106826"/>
                <a:ext cx="9058833" cy="2490963"/>
              </a:xfrm>
              <a:prstGeom prst="rect">
                <a:avLst/>
              </a:prstGeom>
            </p:spPr>
            <p:txBody>
              <a:bodyPr vert="horz" wrap="square" lIns="0" tIns="22503" rIns="0" bIns="0" rtlCol="0">
                <a:spAutoFit/>
              </a:bodyPr>
              <a:lstStyle/>
              <a:p>
                <a:pPr marL="0" marR="0" algn="just">
                  <a:lnSpc>
                    <a:spcPct val="115000"/>
                  </a:lnSpc>
                  <a:spcBef>
                    <a:spcPts val="0"/>
                  </a:spcBef>
                  <a:spcAft>
                    <a:spcPts val="800"/>
                  </a:spcAft>
                </a:pPr>
                <a:r>
                  <a:rPr lang="en-US" sz="172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720" kern="100" dirty="0">
                    <a:effectLst/>
                    <a:latin typeface="Times New Roman" panose="02020603050405020304" pitchFamily="18" charset="0"/>
                    <a:ea typeface="Times New Roman" panose="02020603050405020304" pitchFamily="18" charset="0"/>
                    <a:cs typeface="Times New Roman" panose="02020603050405020304" pitchFamily="18" charset="0"/>
                  </a:rPr>
                  <a:t>Assuming that the current is constant across the circuit, then the voltage passing through </a:t>
                </a:r>
                <a14:m>
                  <m:oMath xmlns:m="http://schemas.openxmlformats.org/officeDocument/2006/math">
                    <m:sSub>
                      <m:sSubPr>
                        <m:ctrlP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endParaRPr lang="en-US" sz="172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en-US" sz="1720" kern="100" dirty="0">
                    <a:effectLst/>
                    <a:latin typeface="Times New Roman" panose="02020603050405020304" pitchFamily="18" charset="0"/>
                    <a:ea typeface="Times New Roman" panose="02020603050405020304" pitchFamily="18" charset="0"/>
                    <a:cs typeface="Times New Roman" panose="02020603050405020304" pitchFamily="18" charset="0"/>
                  </a:rPr>
                  <a:t>And </a:t>
                </a:r>
                <a14:m>
                  <m:oMath xmlns:m="http://schemas.openxmlformats.org/officeDocument/2006/math">
                    <m:sSub>
                      <m:sSubPr>
                        <m:ctrlP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1720" kern="100" dirty="0">
                    <a:effectLst/>
                    <a:latin typeface="Times New Roman" panose="02020603050405020304" pitchFamily="18" charset="0"/>
                    <a:ea typeface="Times New Roman" panose="02020603050405020304" pitchFamily="18" charset="0"/>
                    <a:cs typeface="Times New Roman" panose="02020603050405020304" pitchFamily="18" charset="0"/>
                  </a:rPr>
                  <a:t> is equal to </a:t>
                </a:r>
                <a14:m>
                  <m:oMath xmlns:m="http://schemas.openxmlformats.org/officeDocument/2006/math">
                    <m: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t>𝐼</m:t>
                    </m:r>
                    <m:sSub>
                      <m:sSubPr>
                        <m:ctrlP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t>𝑛</m:t>
                        </m:r>
                      </m:sub>
                    </m:sSub>
                  </m:oMath>
                </a14:m>
                <a:r>
                  <a:rPr lang="en-US" sz="1720" kern="100" dirty="0">
                    <a:effectLst/>
                    <a:latin typeface="Times New Roman" panose="02020603050405020304" pitchFamily="18" charset="0"/>
                    <a:ea typeface="Times New Roman" panose="02020603050405020304" pitchFamily="18" charset="0"/>
                    <a:cs typeface="Times New Roman" panose="02020603050405020304" pitchFamily="18" charset="0"/>
                  </a:rPr>
                  <a:t>, forming the following law: </a:t>
                </a:r>
                <a14:m>
                  <m:oMath xmlns:m="http://schemas.openxmlformats.org/officeDocument/2006/math">
                    <m:sSub>
                      <m:sSubPr>
                        <m:ctrlPr>
                          <a:rPr lang="en-US" sz="1720" i="1">
                            <a:latin typeface="Cambria Math" panose="02040503050406030204" pitchFamily="18" charset="0"/>
                          </a:rPr>
                        </m:ctrlPr>
                      </m:sSubPr>
                      <m:e>
                        <m:r>
                          <a:rPr lang="en-US" sz="1720" i="1">
                            <a:latin typeface="Cambria Math" panose="02040503050406030204" pitchFamily="18" charset="0"/>
                          </a:rPr>
                          <m:t>𝑉</m:t>
                        </m:r>
                      </m:e>
                      <m:sub>
                        <m:r>
                          <a:rPr lang="en-US" sz="1720" i="1">
                            <a:latin typeface="Cambria Math" panose="02040503050406030204" pitchFamily="18" charset="0"/>
                          </a:rPr>
                          <m:t>𝑖𝑛</m:t>
                        </m:r>
                      </m:sub>
                    </m:sSub>
                    <m:r>
                      <a:rPr lang="en-US" sz="1720" i="1">
                        <a:latin typeface="Cambria Math" panose="02040503050406030204" pitchFamily="18" charset="0"/>
                      </a:rPr>
                      <m:t>−</m:t>
                    </m:r>
                    <m:r>
                      <a:rPr lang="en-US" sz="1720" i="1">
                        <a:latin typeface="Cambria Math" panose="02040503050406030204" pitchFamily="18" charset="0"/>
                      </a:rPr>
                      <m:t>𝐼</m:t>
                    </m:r>
                    <m:sSub>
                      <m:sSubPr>
                        <m:ctrlPr>
                          <a:rPr lang="en-US" sz="1720" i="1">
                            <a:latin typeface="Cambria Math" panose="02040503050406030204" pitchFamily="18" charset="0"/>
                          </a:rPr>
                        </m:ctrlPr>
                      </m:sSubPr>
                      <m:e>
                        <m:r>
                          <a:rPr lang="en-US" sz="1720" i="1">
                            <a:latin typeface="Cambria Math" panose="02040503050406030204" pitchFamily="18" charset="0"/>
                          </a:rPr>
                          <m:t>𝑅</m:t>
                        </m:r>
                      </m:e>
                      <m:sub>
                        <m:r>
                          <a:rPr lang="en-US" sz="1720" i="1">
                            <a:latin typeface="Cambria Math" panose="02040503050406030204" pitchFamily="18" charset="0"/>
                          </a:rPr>
                          <m:t>1</m:t>
                        </m:r>
                      </m:sub>
                    </m:sSub>
                    <m:r>
                      <a:rPr lang="en-US" sz="1720" i="1">
                        <a:latin typeface="Cambria Math" panose="02040503050406030204" pitchFamily="18" charset="0"/>
                      </a:rPr>
                      <m:t>−</m:t>
                    </m:r>
                    <m:r>
                      <a:rPr lang="en-US" sz="1720" i="1">
                        <a:latin typeface="Cambria Math" panose="02040503050406030204" pitchFamily="18" charset="0"/>
                      </a:rPr>
                      <m:t>𝐼</m:t>
                    </m:r>
                    <m:sSub>
                      <m:sSubPr>
                        <m:ctrlPr>
                          <a:rPr lang="en-US" sz="1720" i="1">
                            <a:latin typeface="Cambria Math" panose="02040503050406030204" pitchFamily="18" charset="0"/>
                          </a:rPr>
                        </m:ctrlPr>
                      </m:sSubPr>
                      <m:e>
                        <m:r>
                          <a:rPr lang="en-US" sz="1720" i="1">
                            <a:latin typeface="Cambria Math" panose="02040503050406030204" pitchFamily="18" charset="0"/>
                          </a:rPr>
                          <m:t>𝑅</m:t>
                        </m:r>
                      </m:e>
                      <m:sub>
                        <m:r>
                          <a:rPr lang="en-US" sz="1720" i="1">
                            <a:latin typeface="Cambria Math" panose="02040503050406030204" pitchFamily="18" charset="0"/>
                          </a:rPr>
                          <m:t>2</m:t>
                        </m:r>
                      </m:sub>
                    </m:sSub>
                    <m:r>
                      <a:rPr lang="en-US" sz="1720" i="1">
                        <a:latin typeface="Cambria Math" panose="02040503050406030204" pitchFamily="18" charset="0"/>
                      </a:rPr>
                      <m:t> = </m:t>
                    </m:r>
                    <m:r>
                      <a:rPr lang="en-US" sz="1720" i="1">
                        <a:latin typeface="Cambria Math" panose="02040503050406030204" pitchFamily="18" charset="0"/>
                      </a:rPr>
                      <m:t>0</m:t>
                    </m:r>
                  </m:oMath>
                </a14:m>
                <a:endParaRPr lang="en-US" sz="172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en-US" sz="1720" kern="100" dirty="0">
                    <a:effectLst/>
                    <a:latin typeface="Times New Roman" panose="02020603050405020304" pitchFamily="18" charset="0"/>
                    <a:ea typeface="Times New Roman" panose="02020603050405020304" pitchFamily="18" charset="0"/>
                    <a:cs typeface="Times New Roman" panose="02020603050405020304" pitchFamily="18" charset="0"/>
                  </a:rPr>
                  <a:t>  Solving for the current it was concluded that it equals the following formula: </a:t>
                </a:r>
                <a14:m>
                  <m:oMath xmlns:m="http://schemas.openxmlformats.org/officeDocument/2006/math">
                    <m: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t>𝐼</m:t>
                    </m:r>
                    <m: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t>𝑖𝑛</m:t>
                            </m:r>
                          </m:sub>
                        </m:sSub>
                      </m:num>
                      <m:den>
                        <m:sSub>
                          <m:sSubPr>
                            <m:ctrlP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t>2</m:t>
                            </m:r>
                          </m:sub>
                        </m:sSub>
                      </m:den>
                    </m:f>
                  </m:oMath>
                </a14:m>
                <a:r>
                  <a:rPr lang="en-US" sz="1720" kern="100" dirty="0">
                    <a:effectLst/>
                    <a:latin typeface="Times New Roman" panose="02020603050405020304" pitchFamily="18" charset="0"/>
                    <a:ea typeface="Times New Roman" panose="02020603050405020304" pitchFamily="18" charset="0"/>
                    <a:cs typeface="Times New Roman" panose="02020603050405020304" pitchFamily="18" charset="0"/>
                  </a:rPr>
                  <a:t>, using ohm’s law the voltage running from </a:t>
                </a:r>
                <a14:m>
                  <m:oMath xmlns:m="http://schemas.openxmlformats.org/officeDocument/2006/math">
                    <m:sSub>
                      <m:sSubPr>
                        <m:ctrlP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1720" kern="100" dirty="0">
                    <a:effectLst/>
                    <a:latin typeface="Times New Roman" panose="02020603050405020304" pitchFamily="18" charset="0"/>
                    <a:ea typeface="Times New Roman" panose="02020603050405020304" pitchFamily="18" charset="0"/>
                    <a:cs typeface="Times New Roman" panose="02020603050405020304" pitchFamily="18" charset="0"/>
                  </a:rPr>
                  <a:t> is equal to </a:t>
                </a:r>
                <a14:m>
                  <m:oMath xmlns:m="http://schemas.openxmlformats.org/officeDocument/2006/math">
                    <m: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t>𝐼</m:t>
                    </m:r>
                    <m:sSub>
                      <m:sSubPr>
                        <m:ctrlP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1720" kern="100" dirty="0">
                    <a:effectLst/>
                    <a:latin typeface="Times New Roman" panose="02020603050405020304" pitchFamily="18" charset="0"/>
                    <a:ea typeface="Times New Roman" panose="02020603050405020304" pitchFamily="18" charset="0"/>
                    <a:cs typeface="Times New Roman" panose="02020603050405020304" pitchFamily="18" charset="0"/>
                  </a:rPr>
                  <a:t> so now the equation is equal  </a:t>
                </a:r>
                <a14:m>
                  <m:oMath xmlns:m="http://schemas.openxmlformats.org/officeDocument/2006/math">
                    <m:sSub>
                      <m:sSubPr>
                        <m:ctrlP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t>𝑜𝑢𝑡</m:t>
                        </m:r>
                      </m:sub>
                    </m:sSub>
                    <m: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t>𝐼</m:t>
                    </m:r>
                    <m:sSub>
                      <m:sSubPr>
                        <m:ctrlP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1720" kern="100" dirty="0">
                    <a:effectLst/>
                    <a:latin typeface="Times New Roman" panose="02020603050405020304" pitchFamily="18" charset="0"/>
                    <a:ea typeface="Times New Roman" panose="02020603050405020304" pitchFamily="18" charset="0"/>
                    <a:cs typeface="Times New Roman" panose="02020603050405020304" pitchFamily="18" charset="0"/>
                  </a:rPr>
                  <a:t> , replacing the current value, the final formula of voltage divider is obtained equaling:</a:t>
                </a:r>
              </a:p>
              <a:p>
                <a:pPr algn="ctr">
                  <a:lnSpc>
                    <a:spcPct val="115000"/>
                  </a:lnSpc>
                  <a:spcAft>
                    <a:spcPts val="800"/>
                  </a:spcAft>
                </a:pPr>
                <a:r>
                  <a:rPr lang="en-US" sz="172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1720" b="1" i="1">
                            <a:latin typeface="Cambria Math" panose="02040503050406030204" pitchFamily="18" charset="0"/>
                          </a:rPr>
                        </m:ctrlPr>
                      </m:sSubPr>
                      <m:e>
                        <m:r>
                          <a:rPr lang="en-US" sz="1720" b="1" i="1">
                            <a:latin typeface="Cambria Math" panose="02040503050406030204" pitchFamily="18" charset="0"/>
                          </a:rPr>
                          <m:t>𝑽</m:t>
                        </m:r>
                      </m:e>
                      <m:sub>
                        <m:r>
                          <a:rPr lang="en-US" sz="1720" b="1" i="1">
                            <a:latin typeface="Cambria Math" panose="02040503050406030204" pitchFamily="18" charset="0"/>
                          </a:rPr>
                          <m:t>𝒐𝒖𝒕</m:t>
                        </m:r>
                      </m:sub>
                    </m:sSub>
                    <m:r>
                      <a:rPr lang="en-US" sz="1720" b="1" i="1">
                        <a:latin typeface="Cambria Math" panose="02040503050406030204" pitchFamily="18" charset="0"/>
                      </a:rPr>
                      <m:t>=</m:t>
                    </m:r>
                    <m:sSub>
                      <m:sSubPr>
                        <m:ctrlPr>
                          <a:rPr lang="en-US" sz="1720" b="1" i="1">
                            <a:latin typeface="Cambria Math" panose="02040503050406030204" pitchFamily="18" charset="0"/>
                          </a:rPr>
                        </m:ctrlPr>
                      </m:sSubPr>
                      <m:e>
                        <m:r>
                          <a:rPr lang="en-US" sz="1720" b="1" i="1">
                            <a:latin typeface="Cambria Math" panose="02040503050406030204" pitchFamily="18" charset="0"/>
                          </a:rPr>
                          <m:t>𝑽</m:t>
                        </m:r>
                      </m:e>
                      <m:sub>
                        <m:r>
                          <a:rPr lang="en-US" sz="1720" b="1" i="1">
                            <a:latin typeface="Cambria Math" panose="02040503050406030204" pitchFamily="18" charset="0"/>
                          </a:rPr>
                          <m:t>𝒊𝒏</m:t>
                        </m:r>
                      </m:sub>
                    </m:sSub>
                    <m:r>
                      <a:rPr lang="en-US" sz="1720" b="1">
                        <a:latin typeface="Cambria Math" panose="02040503050406030204" pitchFamily="18" charset="0"/>
                      </a:rPr>
                      <m:t>⋅</m:t>
                    </m:r>
                    <m:f>
                      <m:fPr>
                        <m:ctrlPr>
                          <a:rPr lang="en-US" sz="1720" b="1" i="1">
                            <a:latin typeface="Cambria Math" panose="02040503050406030204" pitchFamily="18" charset="0"/>
                          </a:rPr>
                        </m:ctrlPr>
                      </m:fPr>
                      <m:num>
                        <m:sSub>
                          <m:sSubPr>
                            <m:ctrlPr>
                              <a:rPr lang="en-US" sz="1720" b="1" i="1">
                                <a:latin typeface="Cambria Math" panose="02040503050406030204" pitchFamily="18" charset="0"/>
                              </a:rPr>
                            </m:ctrlPr>
                          </m:sSubPr>
                          <m:e>
                            <m:r>
                              <a:rPr lang="en-US" sz="1720" b="1" i="1">
                                <a:latin typeface="Cambria Math" panose="02040503050406030204" pitchFamily="18" charset="0"/>
                              </a:rPr>
                              <m:t>𝑹</m:t>
                            </m:r>
                          </m:e>
                          <m:sub>
                            <m:r>
                              <a:rPr lang="en-US" sz="1720" b="1" i="1">
                                <a:latin typeface="Cambria Math" panose="02040503050406030204" pitchFamily="18" charset="0"/>
                              </a:rPr>
                              <m:t>𝟐</m:t>
                            </m:r>
                          </m:sub>
                        </m:sSub>
                      </m:num>
                      <m:den>
                        <m:sSub>
                          <m:sSubPr>
                            <m:ctrlPr>
                              <a:rPr lang="en-US" sz="1720" b="1" i="1">
                                <a:latin typeface="Cambria Math" panose="02040503050406030204" pitchFamily="18" charset="0"/>
                              </a:rPr>
                            </m:ctrlPr>
                          </m:sSubPr>
                          <m:e>
                            <m:r>
                              <a:rPr lang="en-US" sz="1720" b="1" i="1">
                                <a:latin typeface="Cambria Math" panose="02040503050406030204" pitchFamily="18" charset="0"/>
                              </a:rPr>
                              <m:t>𝑹</m:t>
                            </m:r>
                          </m:e>
                          <m:sub>
                            <m:r>
                              <a:rPr lang="en-US" sz="1720" b="1" i="1">
                                <a:latin typeface="Cambria Math" panose="02040503050406030204" pitchFamily="18" charset="0"/>
                              </a:rPr>
                              <m:t>𝟏</m:t>
                            </m:r>
                          </m:sub>
                        </m:sSub>
                        <m:r>
                          <a:rPr lang="en-US" sz="1720" b="1" i="1">
                            <a:latin typeface="Cambria Math" panose="02040503050406030204" pitchFamily="18" charset="0"/>
                          </a:rPr>
                          <m:t>+</m:t>
                        </m:r>
                        <m:sSub>
                          <m:sSubPr>
                            <m:ctrlPr>
                              <a:rPr lang="en-US" sz="1720" b="1" i="1">
                                <a:latin typeface="Cambria Math" panose="02040503050406030204" pitchFamily="18" charset="0"/>
                              </a:rPr>
                            </m:ctrlPr>
                          </m:sSubPr>
                          <m:e>
                            <m:r>
                              <a:rPr lang="en-US" sz="1720" b="1" i="1">
                                <a:latin typeface="Cambria Math" panose="02040503050406030204" pitchFamily="18" charset="0"/>
                              </a:rPr>
                              <m:t>𝑹</m:t>
                            </m:r>
                          </m:e>
                          <m:sub>
                            <m:r>
                              <a:rPr lang="en-US" sz="1720" b="1" i="1">
                                <a:latin typeface="Cambria Math" panose="02040503050406030204" pitchFamily="18" charset="0"/>
                              </a:rPr>
                              <m:t>𝟐</m:t>
                            </m:r>
                          </m:sub>
                        </m:sSub>
                      </m:den>
                    </m:f>
                  </m:oMath>
                </a14:m>
                <a:r>
                  <a:rPr lang="en-US" sz="1720" b="1" dirty="0">
                    <a:latin typeface="Times New Roman" panose="02020603050405020304" pitchFamily="18" charset="0"/>
                    <a:cs typeface="Times New Roman" panose="02020603050405020304" pitchFamily="18" charset="0"/>
                  </a:rPr>
                  <a:t> </a:t>
                </a:r>
              </a:p>
            </p:txBody>
          </p:sp>
        </mc:Choice>
        <mc:Fallback>
          <p:sp>
            <p:nvSpPr>
              <p:cNvPr id="1051" name="object 75">
                <a:extLst>
                  <a:ext uri="{FF2B5EF4-FFF2-40B4-BE49-F238E27FC236}">
                    <a16:creationId xmlns:a16="http://schemas.microsoft.com/office/drawing/2014/main" id="{7B8F63B6-E9CA-C363-B9D3-5C4A766310A5}"/>
                  </a:ext>
                </a:extLst>
              </p:cNvPr>
              <p:cNvSpPr txBox="1">
                <a:spLocks noRot="1" noChangeAspect="1" noMove="1" noResize="1" noEditPoints="1" noAdjustHandles="1" noChangeArrowheads="1" noChangeShapeType="1" noTextEdit="1"/>
              </p:cNvSpPr>
              <p:nvPr/>
            </p:nvSpPr>
            <p:spPr>
              <a:xfrm>
                <a:off x="19933919" y="10106826"/>
                <a:ext cx="9058833" cy="2490963"/>
              </a:xfrm>
              <a:prstGeom prst="rect">
                <a:avLst/>
              </a:prstGeom>
              <a:blipFill>
                <a:blip r:embed="rId39"/>
                <a:stretch>
                  <a:fillRect l="-1480" t="-1222" r="-1480" b="-9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52" name="object 75">
                <a:extLst>
                  <a:ext uri="{FF2B5EF4-FFF2-40B4-BE49-F238E27FC236}">
                    <a16:creationId xmlns:a16="http://schemas.microsoft.com/office/drawing/2014/main" id="{6CAAC5A5-9BE8-7E38-022C-B6A10135473F}"/>
                  </a:ext>
                </a:extLst>
              </p:cNvPr>
              <p:cNvSpPr txBox="1"/>
              <p:nvPr/>
            </p:nvSpPr>
            <p:spPr>
              <a:xfrm>
                <a:off x="19962909" y="13991695"/>
                <a:ext cx="8923969" cy="3433272"/>
              </a:xfrm>
              <a:prstGeom prst="rect">
                <a:avLst/>
              </a:prstGeom>
            </p:spPr>
            <p:txBody>
              <a:bodyPr vert="horz" wrap="square" lIns="0" tIns="22503" rIns="0" bIns="0" rtlCol="0">
                <a:spAutoFit/>
              </a:bodyPr>
              <a:lstStyle/>
              <a:p>
                <a:pPr marL="0" marR="0" algn="just">
                  <a:lnSpc>
                    <a:spcPct val="115000"/>
                  </a:lnSpc>
                  <a:spcBef>
                    <a:spcPts val="0"/>
                  </a:spcBef>
                  <a:spcAft>
                    <a:spcPts val="800"/>
                  </a:spcAft>
                </a:pPr>
                <a:r>
                  <a:rPr lang="en-US" sz="172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720" kern="100" dirty="0">
                    <a:effectLst/>
                    <a:latin typeface="Times New Roman" panose="02020603050405020304" pitchFamily="18" charset="0"/>
                    <a:ea typeface="Times New Roman" panose="02020603050405020304" pitchFamily="18" charset="0"/>
                    <a:cs typeface="Times New Roman" panose="02020603050405020304" pitchFamily="18" charset="0"/>
                  </a:rPr>
                  <a:t>Many factors affect the precision and accuracy of measurements; the two critical factors are reference resistors used in the voltage ladder, and the accuracy of voltage readings, both could be fixed using calibration.</a:t>
                </a:r>
                <a:endParaRPr lang="en-US" sz="1720" kern="100" dirty="0">
                  <a:effectLst/>
                  <a:latin typeface="Times New Roman" panose="02020603050405020304" pitchFamily="18" charset="0"/>
                  <a:ea typeface="Aptos" panose="020B0004020202020204" pitchFamily="34" charset="0"/>
                  <a:cs typeface="Times New Roman" panose="02020603050405020304" pitchFamily="18" charset="0"/>
                </a:endParaRPr>
              </a:p>
              <a:p>
                <a:r>
                  <a:rPr lang="en-US" sz="1720" dirty="0">
                    <a:effectLst/>
                    <a:latin typeface="Times New Roman" panose="02020603050405020304" pitchFamily="18" charset="0"/>
                    <a:ea typeface="Times New Roman" panose="02020603050405020304" pitchFamily="18" charset="0"/>
                    <a:cs typeface="Times New Roman" panose="02020603050405020304" pitchFamily="18" charset="0"/>
                  </a:rPr>
                  <a:t>  After tests, the prototype showed both positive and negative results. Positive results are as follows. The prototype worked accurately enough to meet the design goals, proving that e-waste can be used again to build a scientific tool. Moreover, after recording the voltage measurements, the average error was </a:t>
                </a:r>
                <a:r>
                  <a:rPr lang="en-US" sz="1720" b="1" dirty="0">
                    <a:effectLst/>
                    <a:latin typeface="Times New Roman" panose="02020603050405020304" pitchFamily="18" charset="0"/>
                    <a:ea typeface="Times New Roman" panose="02020603050405020304" pitchFamily="18" charset="0"/>
                    <a:cs typeface="Times New Roman" panose="02020603050405020304" pitchFamily="18" charset="0"/>
                  </a:rPr>
                  <a:t>0.43%</a:t>
                </a:r>
                <a:r>
                  <a:rPr lang="en-US" sz="1720" dirty="0">
                    <a:effectLst/>
                    <a:latin typeface="Times New Roman" panose="02020603050405020304" pitchFamily="18" charset="0"/>
                    <a:ea typeface="Times New Roman" panose="02020603050405020304" pitchFamily="18" charset="0"/>
                    <a:cs typeface="Times New Roman" panose="02020603050405020304" pitchFamily="18" charset="0"/>
                  </a:rPr>
                  <a:t>, and for resistance, it was </a:t>
                </a:r>
                <a:r>
                  <a:rPr lang="en-US" sz="1720" b="1" dirty="0">
                    <a:effectLst/>
                    <a:latin typeface="Times New Roman" panose="02020603050405020304" pitchFamily="18" charset="0"/>
                    <a:ea typeface="Times New Roman" panose="02020603050405020304" pitchFamily="18" charset="0"/>
                    <a:cs typeface="Times New Roman" panose="02020603050405020304" pitchFamily="18" charset="0"/>
                  </a:rPr>
                  <a:t>1.98%. </a:t>
                </a:r>
                <a:r>
                  <a:rPr lang="en-US" sz="1720" dirty="0">
                    <a:effectLst/>
                    <a:latin typeface="Times New Roman" panose="02020603050405020304" pitchFamily="18" charset="0"/>
                    <a:ea typeface="Times New Roman" panose="02020603050405020304" pitchFamily="18" charset="0"/>
                    <a:cs typeface="Times New Roman" panose="02020603050405020304" pitchFamily="18" charset="0"/>
                  </a:rPr>
                  <a:t>Both errors were well under the </a:t>
                </a:r>
                <a:r>
                  <a:rPr lang="en-US" sz="1720" b="1" dirty="0">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1720" dirty="0">
                    <a:effectLst/>
                    <a:latin typeface="Times New Roman" panose="02020603050405020304" pitchFamily="18" charset="0"/>
                    <a:ea typeface="Times New Roman" panose="02020603050405020304" pitchFamily="18" charset="0"/>
                    <a:cs typeface="Times New Roman" panose="02020603050405020304" pitchFamily="18" charset="0"/>
                  </a:rPr>
                  <a:t>limit. This performance is nearly like regular multimeters, which are usually much more expensive. Also, the device is easy to carry, weighing only </a:t>
                </a:r>
                <a:r>
                  <a:rPr lang="en-US" sz="1720" b="1" dirty="0">
                    <a:effectLst/>
                    <a:latin typeface="Times New Roman" panose="02020603050405020304" pitchFamily="18" charset="0"/>
                    <a:ea typeface="Times New Roman" panose="02020603050405020304" pitchFamily="18" charset="0"/>
                    <a:cs typeface="Times New Roman" panose="02020603050405020304" pitchFamily="18" charset="0"/>
                  </a:rPr>
                  <a:t>0.3 kg</a:t>
                </a:r>
                <a:r>
                  <a:rPr lang="en-US" sz="1720" dirty="0">
                    <a:effectLst/>
                    <a:latin typeface="Times New Roman" panose="02020603050405020304" pitchFamily="18" charset="0"/>
                    <a:ea typeface="Times New Roman" panose="02020603050405020304" pitchFamily="18" charset="0"/>
                    <a:cs typeface="Times New Roman" panose="02020603050405020304" pitchFamily="18" charset="0"/>
                  </a:rPr>
                  <a:t>. It can charge and discharge its lithium-ion batteries, and it can run for </a:t>
                </a:r>
                <a:r>
                  <a:rPr lang="en-US" sz="172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720" b="1" dirty="0">
                    <a:latin typeface="Times New Roman" panose="02020603050405020304" pitchFamily="18" charset="0"/>
                    <a:ea typeface="Times New Roman" panose="02020603050405020304" pitchFamily="18" charset="0"/>
                    <a:cs typeface="Times New Roman" panose="02020603050405020304" pitchFamily="18" charset="0"/>
                  </a:rPr>
                  <a:t>one </a:t>
                </a:r>
                <a:r>
                  <a:rPr lang="en-US" sz="1720" b="1" dirty="0">
                    <a:effectLst/>
                    <a:latin typeface="Times New Roman" panose="02020603050405020304" pitchFamily="18" charset="0"/>
                    <a:ea typeface="Times New Roman" panose="02020603050405020304" pitchFamily="18" charset="0"/>
                    <a:cs typeface="Times New Roman" panose="02020603050405020304" pitchFamily="18" charset="0"/>
                  </a:rPr>
                  <a:t>day</a:t>
                </a:r>
                <a:r>
                  <a:rPr lang="en-US" sz="1720" dirty="0">
                    <a:effectLst/>
                    <a:latin typeface="Times New Roman" panose="02020603050405020304" pitchFamily="18" charset="0"/>
                    <a:ea typeface="Times New Roman" panose="02020603050405020304" pitchFamily="18" charset="0"/>
                    <a:cs typeface="Times New Roman" panose="02020603050405020304" pitchFamily="18" charset="0"/>
                  </a:rPr>
                  <a:t>, which was calculated using the following formula: </a:t>
                </a:r>
                <a:endParaRPr lang="en-US" sz="1720" i="1" kern="100" dirty="0">
                  <a:effectLst/>
                  <a:latin typeface="Cambria Math" panose="02040503050406030204" pitchFamily="18" charset="0"/>
                  <a:ea typeface="Times New Roman" panose="02020603050405020304" pitchFamily="18" charset="0"/>
                  <a:cs typeface="Times New Roman" panose="02020603050405020304" pitchFamily="18" charset="0"/>
                </a:endParaRPr>
              </a:p>
              <a:p>
                <a:pPr algn="ctr"/>
                <a:r>
                  <a:rPr lang="en-US" sz="1720" b="1" kern="100" dirty="0">
                    <a:ea typeface="Times New Roman" panose="02020603050405020304" pitchFamily="18" charset="0"/>
                    <a:cs typeface="Times New Roman" panose="02020603050405020304" pitchFamily="18" charset="0"/>
                  </a:rPr>
                  <a:t>t</a:t>
                </a:r>
                <a14:m>
                  <m:oMath xmlns:m="http://schemas.openxmlformats.org/officeDocument/2006/math">
                    <m:r>
                      <a:rPr lang="en-US" sz="1720" b="1" i="1" kern="100"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20" b="1"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720" b="1" i="1" kern="100">
                            <a:effectLst/>
                            <a:latin typeface="Cambria Math" panose="02040503050406030204" pitchFamily="18" charset="0"/>
                            <a:ea typeface="Times New Roman" panose="02020603050405020304" pitchFamily="18" charset="0"/>
                            <a:cs typeface="Times New Roman" panose="02020603050405020304" pitchFamily="18" charset="0"/>
                          </a:rPr>
                          <m:t>𝑪</m:t>
                        </m:r>
                        <m:r>
                          <a:rPr lang="en-US" sz="1720" b="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1720" b="1" i="1" kern="100">
                            <a:effectLst/>
                            <a:latin typeface="Cambria Math" panose="02040503050406030204" pitchFamily="18" charset="0"/>
                            <a:ea typeface="Times New Roman" panose="02020603050405020304" pitchFamily="18" charset="0"/>
                            <a:cs typeface="Times New Roman" panose="02020603050405020304" pitchFamily="18" charset="0"/>
                          </a:rPr>
                          <m:t>𝑫𝒐𝑫</m:t>
                        </m:r>
                      </m:num>
                      <m:den>
                        <m:sSub>
                          <m:sSubPr>
                            <m:ctrlPr>
                              <a:rPr lang="en-US" sz="1720" b="1"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20" b="1" i="1" kern="100">
                                <a:effectLst/>
                                <a:latin typeface="Cambria Math" panose="02040503050406030204" pitchFamily="18" charset="0"/>
                                <a:ea typeface="Times New Roman" panose="02020603050405020304" pitchFamily="18" charset="0"/>
                                <a:cs typeface="Times New Roman" panose="02020603050405020304" pitchFamily="18" charset="0"/>
                              </a:rPr>
                              <m:t>𝑰</m:t>
                            </m:r>
                          </m:e>
                          <m:sub>
                            <m:r>
                              <a:rPr lang="en-US" sz="1720" b="1" i="1" kern="100">
                                <a:effectLst/>
                                <a:latin typeface="Cambria Math" panose="02040503050406030204" pitchFamily="18" charset="0"/>
                                <a:ea typeface="Times New Roman" panose="02020603050405020304" pitchFamily="18" charset="0"/>
                                <a:cs typeface="Times New Roman" panose="02020603050405020304" pitchFamily="18" charset="0"/>
                              </a:rPr>
                              <m:t>𝑳𝒐𝒂𝒅</m:t>
                            </m:r>
                          </m:sub>
                        </m:sSub>
                      </m:den>
                    </m:f>
                  </m:oMath>
                </a14:m>
                <a:endParaRPr lang="en-US" sz="1720" b="1"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mc:Choice>
        <mc:Fallback>
          <p:sp>
            <p:nvSpPr>
              <p:cNvPr id="1052" name="object 75">
                <a:extLst>
                  <a:ext uri="{FF2B5EF4-FFF2-40B4-BE49-F238E27FC236}">
                    <a16:creationId xmlns:a16="http://schemas.microsoft.com/office/drawing/2014/main" id="{6CAAC5A5-9BE8-7E38-022C-B6A10135473F}"/>
                  </a:ext>
                </a:extLst>
              </p:cNvPr>
              <p:cNvSpPr txBox="1">
                <a:spLocks noRot="1" noChangeAspect="1" noMove="1" noResize="1" noEditPoints="1" noAdjustHandles="1" noChangeArrowheads="1" noChangeShapeType="1" noTextEdit="1"/>
              </p:cNvSpPr>
              <p:nvPr/>
            </p:nvSpPr>
            <p:spPr>
              <a:xfrm>
                <a:off x="19962909" y="13991695"/>
                <a:ext cx="8923969" cy="3433272"/>
              </a:xfrm>
              <a:prstGeom prst="rect">
                <a:avLst/>
              </a:prstGeom>
              <a:blipFill>
                <a:blip r:embed="rId40"/>
                <a:stretch>
                  <a:fillRect l="-1503" t="-710" r="-19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53" name="object 75">
                <a:extLst>
                  <a:ext uri="{FF2B5EF4-FFF2-40B4-BE49-F238E27FC236}">
                    <a16:creationId xmlns:a16="http://schemas.microsoft.com/office/drawing/2014/main" id="{0D105978-75EA-A233-4E58-7FAF3B35F272}"/>
                  </a:ext>
                </a:extLst>
              </p:cNvPr>
              <p:cNvSpPr txBox="1"/>
              <p:nvPr/>
            </p:nvSpPr>
            <p:spPr>
              <a:xfrm>
                <a:off x="19933919" y="12573422"/>
                <a:ext cx="9058833" cy="1406178"/>
              </a:xfrm>
              <a:prstGeom prst="rect">
                <a:avLst/>
              </a:prstGeom>
            </p:spPr>
            <p:txBody>
              <a:bodyPr vert="horz" wrap="square" lIns="0" tIns="22503" rIns="0" bIns="0" rtlCol="0">
                <a:spAutoFit/>
              </a:bodyPr>
              <a:lstStyle/>
              <a:p>
                <a:pPr marL="0" marR="0" algn="just">
                  <a:lnSpc>
                    <a:spcPct val="115000"/>
                  </a:lnSpc>
                  <a:spcBef>
                    <a:spcPts val="0"/>
                  </a:spcBef>
                  <a:spcAft>
                    <a:spcPts val="800"/>
                  </a:spcAft>
                </a:pPr>
                <a:r>
                  <a:rPr lang="en-US" sz="172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720" kern="100" dirty="0">
                    <a:effectLst/>
                    <a:latin typeface="Times New Roman" panose="02020603050405020304" pitchFamily="18" charset="0"/>
                    <a:ea typeface="Times New Roman" panose="02020603050405020304" pitchFamily="18" charset="0"/>
                    <a:cs typeface="Times New Roman" panose="02020603050405020304" pitchFamily="18" charset="0"/>
                  </a:rPr>
                  <a:t>This concept allows the circuit to safely measure voltages higher than the microcontroller’s ADC (Analog to Digital Converter) and reach up to </a:t>
                </a:r>
                <a:r>
                  <a:rPr lang="en-US" sz="1720" b="1" kern="100" dirty="0">
                    <a:effectLst/>
                    <a:latin typeface="Times New Roman" panose="02020603050405020304" pitchFamily="18" charset="0"/>
                    <a:ea typeface="Times New Roman" panose="02020603050405020304" pitchFamily="18" charset="0"/>
                    <a:cs typeface="Times New Roman" panose="02020603050405020304" pitchFamily="18" charset="0"/>
                  </a:rPr>
                  <a:t>30V</a:t>
                </a:r>
                <a:r>
                  <a:rPr lang="en-US" sz="1720" kern="100" dirty="0">
                    <a:effectLst/>
                    <a:latin typeface="Times New Roman" panose="02020603050405020304" pitchFamily="18" charset="0"/>
                    <a:ea typeface="Times New Roman" panose="02020603050405020304" pitchFamily="18" charset="0"/>
                    <a:cs typeface="Times New Roman" panose="02020603050405020304" pitchFamily="18" charset="0"/>
                  </a:rPr>
                  <a:t>. Moreover, the resistance measurement follows the same circuit but this time it’s rearranged solved the unknown resistor </a:t>
                </a:r>
                <a14:m>
                  <m:oMath xmlns:m="http://schemas.openxmlformats.org/officeDocument/2006/math">
                    <m:sSub>
                      <m:sSubPr>
                        <m:ctrlP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t>𝑥</m:t>
                        </m:r>
                      </m:sub>
                    </m:sSub>
                  </m:oMath>
                </a14:m>
                <a:r>
                  <a:rPr lang="en-US" sz="1720" kern="100" dirty="0">
                    <a:effectLst/>
                    <a:latin typeface="Times New Roman" panose="02020603050405020304" pitchFamily="18" charset="0"/>
                    <a:ea typeface="Times New Roman" panose="02020603050405020304" pitchFamily="18" charset="0"/>
                    <a:cs typeface="Times New Roman" panose="02020603050405020304" pitchFamily="18" charset="0"/>
                  </a:rPr>
                  <a:t> when placed in series with a known reference resistor </a:t>
                </a:r>
                <a14:m>
                  <m:oMath xmlns:m="http://schemas.openxmlformats.org/officeDocument/2006/math">
                    <m:sSub>
                      <m:sSubPr>
                        <m:ctrlPr>
                          <a:rPr lang="en-US" sz="1720" b="1"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𝑹</m:t>
                        </m:r>
                      </m:e>
                      <m:sub>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𝒙</m:t>
                        </m:r>
                      </m:sub>
                    </m:sSub>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en-US" sz="1720" b="1"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𝑹</m:t>
                        </m:r>
                      </m:e>
                      <m:sub>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𝒓𝒆𝒇</m:t>
                        </m:r>
                      </m:sub>
                    </m:sSub>
                    <m:r>
                      <a:rPr lang="en-US" sz="1720" b="1" kern="100">
                        <a:effectLst/>
                        <a:latin typeface="Cambria Math" panose="02040503050406030204" pitchFamily="18" charset="0"/>
                        <a:ea typeface="Aptos" panose="020B0004020202020204" pitchFamily="34" charset="0"/>
                        <a:cs typeface="Times New Roman" panose="02020603050405020304" pitchFamily="18" charset="0"/>
                      </a:rPr>
                      <m:t>⋅</m:t>
                    </m:r>
                    <m:f>
                      <m:fPr>
                        <m:ctrlPr>
                          <a:rPr lang="en-US" sz="1720" b="1" i="1" kern="100">
                            <a:effectLst/>
                            <a:latin typeface="Cambria Math" panose="02040503050406030204" pitchFamily="18" charset="0"/>
                            <a:ea typeface="Aptos" panose="020B0004020202020204" pitchFamily="34" charset="0"/>
                            <a:cs typeface="Times New Roman" panose="02020603050405020304" pitchFamily="18" charset="0"/>
                          </a:rPr>
                        </m:ctrlPr>
                      </m:fPr>
                      <m:num>
                        <m:sSub>
                          <m:sSubPr>
                            <m:ctrlPr>
                              <a:rPr lang="en-US" sz="1720" b="1"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𝑽</m:t>
                            </m:r>
                          </m:e>
                          <m:sub>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𝑶𝒖𝒕</m:t>
                            </m:r>
                          </m:sub>
                        </m:sSub>
                      </m:num>
                      <m:den>
                        <m:sSub>
                          <m:sSubPr>
                            <m:ctrlPr>
                              <a:rPr lang="en-US" sz="1720" b="1"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𝑽</m:t>
                            </m:r>
                          </m:e>
                          <m:sub>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𝑰𝒏</m:t>
                            </m:r>
                          </m:sub>
                        </m:sSub>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en-US" sz="1720" b="1"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𝑽</m:t>
                            </m:r>
                          </m:e>
                          <m:sub>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𝑶𝒖𝒕</m:t>
                            </m:r>
                          </m:sub>
                        </m:sSub>
                      </m:den>
                    </m:f>
                  </m:oMath>
                </a14:m>
                <a:endParaRPr lang="en-US" sz="1720" b="1"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mc:Choice>
        <mc:Fallback>
          <p:sp>
            <p:nvSpPr>
              <p:cNvPr id="1053" name="object 75">
                <a:extLst>
                  <a:ext uri="{FF2B5EF4-FFF2-40B4-BE49-F238E27FC236}">
                    <a16:creationId xmlns:a16="http://schemas.microsoft.com/office/drawing/2014/main" id="{0D105978-75EA-A233-4E58-7FAF3B35F272}"/>
                  </a:ext>
                </a:extLst>
              </p:cNvPr>
              <p:cNvSpPr txBox="1">
                <a:spLocks noRot="1" noChangeAspect="1" noMove="1" noResize="1" noEditPoints="1" noAdjustHandles="1" noChangeArrowheads="1" noChangeShapeType="1" noTextEdit="1"/>
              </p:cNvSpPr>
              <p:nvPr/>
            </p:nvSpPr>
            <p:spPr>
              <a:xfrm>
                <a:off x="19933919" y="12573422"/>
                <a:ext cx="9058833" cy="1406178"/>
              </a:xfrm>
              <a:prstGeom prst="rect">
                <a:avLst/>
              </a:prstGeom>
              <a:blipFill>
                <a:blip r:embed="rId41"/>
                <a:stretch>
                  <a:fillRect l="-1480" t="-2174" r="-1480" b="-2609"/>
                </a:stretch>
              </a:blipFill>
            </p:spPr>
            <p:txBody>
              <a:bodyPr/>
              <a:lstStyle/>
              <a:p>
                <a:r>
                  <a:rPr lang="en-US">
                    <a:noFill/>
                  </a:rPr>
                  <a:t> </a:t>
                </a:r>
              </a:p>
            </p:txBody>
          </p:sp>
        </mc:Fallback>
      </mc:AlternateContent>
      <p:pic>
        <p:nvPicPr>
          <p:cNvPr id="1056" name="Picture 1055" descr="A graph with lines and a line&#10;&#10;AI-generated content may be incorrect.">
            <a:extLst>
              <a:ext uri="{FF2B5EF4-FFF2-40B4-BE49-F238E27FC236}">
                <a16:creationId xmlns:a16="http://schemas.microsoft.com/office/drawing/2014/main" id="{06DFD178-EE1A-E285-AE30-C5EC939782C7}"/>
              </a:ext>
            </a:extLst>
          </p:cNvPr>
          <p:cNvPicPr>
            <a:picLocks noChangeAspect="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26661872" y="23699861"/>
            <a:ext cx="2395728" cy="1959427"/>
          </a:xfrm>
          <a:prstGeom prst="rect">
            <a:avLst/>
          </a:prstGeom>
          <a:noFill/>
          <a:ln>
            <a:noFill/>
          </a:ln>
        </p:spPr>
      </p:pic>
      <mc:AlternateContent xmlns:mc="http://schemas.openxmlformats.org/markup-compatibility/2006">
        <mc:Choice xmlns:a14="http://schemas.microsoft.com/office/drawing/2010/main" Requires="a14">
          <p:sp>
            <p:nvSpPr>
              <p:cNvPr id="1057" name="object 75">
                <a:extLst>
                  <a:ext uri="{FF2B5EF4-FFF2-40B4-BE49-F238E27FC236}">
                    <a16:creationId xmlns:a16="http://schemas.microsoft.com/office/drawing/2014/main" id="{FCACA728-2942-3DB6-9670-E98CC6D764F7}"/>
                  </a:ext>
                </a:extLst>
              </p:cNvPr>
              <p:cNvSpPr txBox="1"/>
              <p:nvPr/>
            </p:nvSpPr>
            <p:spPr>
              <a:xfrm>
                <a:off x="19933919" y="17328982"/>
                <a:ext cx="8923969" cy="2303412"/>
              </a:xfrm>
              <a:prstGeom prst="rect">
                <a:avLst/>
              </a:prstGeom>
            </p:spPr>
            <p:txBody>
              <a:bodyPr vert="horz" wrap="square" lIns="0" tIns="22503" rIns="0" bIns="0" rtlCol="0">
                <a:spAutoFit/>
              </a:bodyPr>
              <a:lstStyle/>
              <a:p>
                <a:pPr marL="0" marR="0">
                  <a:lnSpc>
                    <a:spcPct val="115000"/>
                  </a:lnSpc>
                  <a:spcBef>
                    <a:spcPts val="0"/>
                  </a:spcBef>
                  <a:spcAft>
                    <a:spcPts val="800"/>
                  </a:spcAft>
                </a:pPr>
                <a:r>
                  <a:rPr lang="en-US" sz="1720" kern="100" dirty="0">
                    <a:effectLst/>
                    <a:latin typeface="Times New Roman" panose="02020603050405020304" pitchFamily="18" charset="0"/>
                    <a:ea typeface="Times New Roman" panose="02020603050405020304" pitchFamily="18" charset="0"/>
                    <a:cs typeface="Times New Roman" panose="02020603050405020304" pitchFamily="18" charset="0"/>
                  </a:rPr>
                  <a:t>  DoD, or depth of discharge, is usually about </a:t>
                </a:r>
                <a:r>
                  <a:rPr lang="en-US" sz="1720" b="1" kern="100" dirty="0">
                    <a:effectLst/>
                    <a:latin typeface="Times New Roman" panose="02020603050405020304" pitchFamily="18" charset="0"/>
                    <a:ea typeface="Times New Roman" panose="02020603050405020304" pitchFamily="18" charset="0"/>
                    <a:cs typeface="Times New Roman" panose="02020603050405020304" pitchFamily="18" charset="0"/>
                  </a:rPr>
                  <a:t>80% </a:t>
                </a:r>
                <a:r>
                  <a:rPr lang="en-US" sz="1720" kern="100" dirty="0">
                    <a:effectLst/>
                    <a:latin typeface="Times New Roman" panose="02020603050405020304" pitchFamily="18" charset="0"/>
                    <a:ea typeface="Times New Roman" panose="02020603050405020304" pitchFamily="18" charset="0"/>
                    <a:cs typeface="Times New Roman" panose="02020603050405020304" pitchFamily="18" charset="0"/>
                  </a:rPr>
                  <a:t>for the maximum lifespan of the battery. The battery’s capacity is </a:t>
                </a:r>
                <a:r>
                  <a:rPr lang="en-US" sz="1720" b="1" kern="100" dirty="0">
                    <a:effectLst/>
                    <a:latin typeface="Times New Roman" panose="02020603050405020304" pitchFamily="18" charset="0"/>
                    <a:ea typeface="Times New Roman" panose="02020603050405020304" pitchFamily="18" charset="0"/>
                    <a:cs typeface="Times New Roman" panose="02020603050405020304" pitchFamily="18" charset="0"/>
                  </a:rPr>
                  <a:t>2400mAh</a:t>
                </a:r>
                <a:r>
                  <a:rPr lang="en-US" sz="1720" kern="100" dirty="0">
                    <a:effectLst/>
                    <a:latin typeface="Times New Roman" panose="02020603050405020304" pitchFamily="18" charset="0"/>
                    <a:ea typeface="Times New Roman" panose="02020603050405020304" pitchFamily="18" charset="0"/>
                    <a:cs typeface="Times New Roman" panose="02020603050405020304" pitchFamily="18" charset="0"/>
                  </a:rPr>
                  <a:t>. The current (I) is the amount of power the circuit uses. The circuit has LCDs, ATMEGA, resistors, and capacitors. The current running through the circuit is equal to</a:t>
                </a:r>
                <a:r>
                  <a:rPr lang="ar-EG" sz="172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720" b="1" kern="100" dirty="0">
                    <a:latin typeface="Times New Roman" panose="02020603050405020304" pitchFamily="18" charset="0"/>
                    <a:ea typeface="Times New Roman" panose="02020603050405020304" pitchFamily="18" charset="0"/>
                    <a:cs typeface="Times New Roman" panose="02020603050405020304" pitchFamily="18" charset="0"/>
                  </a:rPr>
                  <a:t>80 mA</a:t>
                </a:r>
                <a:r>
                  <a:rPr lang="en-GB" sz="172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sz="172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20" kern="100" dirty="0">
                    <a:effectLst/>
                    <a:latin typeface="Times New Roman" panose="02020603050405020304" pitchFamily="18" charset="0"/>
                    <a:ea typeface="Times New Roman" panose="02020603050405020304" pitchFamily="18" charset="0"/>
                    <a:cs typeface="Times New Roman" panose="02020603050405020304" pitchFamily="18" charset="0"/>
                  </a:rPr>
                  <a:t>Plugging these values into the equation gives us the time the battery will last:</a:t>
                </a:r>
                <a:endParaRPr lang="en-US" sz="1720"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800"/>
                  </a:spcAft>
                </a:pPr>
                <a14:m>
                  <m:oMathPara xmlns:m="http://schemas.openxmlformats.org/officeDocument/2006/math">
                    <m:oMathParaPr>
                      <m:jc m:val="center"/>
                    </m:oMathParaPr>
                    <m:oMath xmlns:m="http://schemas.openxmlformats.org/officeDocument/2006/math">
                      <m:r>
                        <a:rPr lang="en-US" sz="1720" i="1" kern="100" smtClean="0">
                          <a:effectLst/>
                          <a:latin typeface="Cambria Math" panose="02040503050406030204" pitchFamily="18" charset="0"/>
                          <a:ea typeface="Aptos" panose="020B0004020202020204" pitchFamily="34" charset="0"/>
                          <a:cs typeface="Times New Roman" panose="02020603050405020304" pitchFamily="18" charset="0"/>
                        </a:rPr>
                        <m:t>𝑡</m:t>
                      </m:r>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m:t>
                      </m:r>
                      <m:f>
                        <m:fPr>
                          <m:ctrlPr>
                            <a:rPr lang="en-US" sz="1720" b="1" i="1" kern="100">
                              <a:effectLst/>
                              <a:latin typeface="Cambria Math" panose="02040503050406030204" pitchFamily="18" charset="0"/>
                              <a:ea typeface="Aptos" panose="020B0004020202020204" pitchFamily="34" charset="0"/>
                              <a:cs typeface="Times New Roman" panose="02020603050405020304" pitchFamily="18" charset="0"/>
                            </a:rPr>
                          </m:ctrlPr>
                        </m:fPr>
                        <m:num>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𝟐𝟒𝟎𝟎</m:t>
                          </m:r>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𝒎𝑨𝒉</m:t>
                          </m:r>
                          <m:r>
                            <a:rPr lang="en-US" sz="1720" b="1" kern="100">
                              <a:effectLst/>
                              <a:latin typeface="Cambria Math" panose="02040503050406030204" pitchFamily="18" charset="0"/>
                              <a:ea typeface="Aptos" panose="020B0004020202020204" pitchFamily="34" charset="0"/>
                              <a:cs typeface="Times New Roman" panose="02020603050405020304" pitchFamily="18" charset="0"/>
                            </a:rPr>
                            <m:t>⋅</m:t>
                          </m:r>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𝟎</m:t>
                          </m:r>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m:t>
                          </m:r>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𝟖</m:t>
                          </m:r>
                        </m:num>
                        <m:den>
                          <m:r>
                            <a:rPr lang="ar-EG" sz="1720" b="1" i="1" kern="100" smtClean="0">
                              <a:effectLst/>
                              <a:latin typeface="Cambria Math" panose="02040503050406030204" pitchFamily="18" charset="0"/>
                              <a:ea typeface="Aptos" panose="020B0004020202020204" pitchFamily="34" charset="0"/>
                              <a:cs typeface="Times New Roman" panose="02020603050405020304" pitchFamily="18" charset="0"/>
                            </a:rPr>
                            <m:t>𝟖𝟎</m:t>
                          </m:r>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𝒎𝑨</m:t>
                          </m:r>
                        </m:den>
                      </m:f>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m:t>
                      </m:r>
                      <m:r>
                        <a:rPr lang="en-GB" sz="1720" b="1" i="1" kern="100" smtClean="0">
                          <a:effectLst/>
                          <a:latin typeface="Cambria Math" panose="02040503050406030204" pitchFamily="18" charset="0"/>
                          <a:ea typeface="Aptos" panose="020B0004020202020204" pitchFamily="34" charset="0"/>
                          <a:cs typeface="Times New Roman" panose="02020603050405020304" pitchFamily="18" charset="0"/>
                        </a:rPr>
                        <m:t>𝟐𝟒</m:t>
                      </m:r>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 </m:t>
                      </m:r>
                      <m:r>
                        <a:rPr lang="en-US" sz="1720" b="1" i="1" kern="100" smtClean="0">
                          <a:effectLst/>
                          <a:latin typeface="Cambria Math" panose="02040503050406030204" pitchFamily="18" charset="0"/>
                          <a:ea typeface="Aptos" panose="020B0004020202020204" pitchFamily="34" charset="0"/>
                          <a:cs typeface="Times New Roman" panose="02020603050405020304" pitchFamily="18" charset="0"/>
                        </a:rPr>
                        <m:t>𝒉</m:t>
                      </m:r>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𝒐𝒖𝒓𝒔</m:t>
                      </m:r>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 ≈</m:t>
                      </m:r>
                      <m:r>
                        <a:rPr lang="en-GB" sz="1720" b="1" i="1" kern="100" smtClean="0">
                          <a:effectLst/>
                          <a:latin typeface="Cambria Math" panose="02040503050406030204" pitchFamily="18" charset="0"/>
                          <a:ea typeface="Aptos" panose="020B0004020202020204" pitchFamily="34" charset="0"/>
                          <a:cs typeface="Times New Roman" panose="02020603050405020304" pitchFamily="18" charset="0"/>
                        </a:rPr>
                        <m:t>𝒐𝒏𝒆</m:t>
                      </m:r>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 </m:t>
                      </m:r>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𝒅𝒂𝒚</m:t>
                      </m:r>
                    </m:oMath>
                  </m:oMathPara>
                </a14:m>
                <a:endParaRPr lang="en-US" sz="172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gn="just">
                  <a:lnSpc>
                    <a:spcPct val="115000"/>
                  </a:lnSpc>
                  <a:spcBef>
                    <a:spcPts val="0"/>
                  </a:spcBef>
                  <a:spcAft>
                    <a:spcPts val="800"/>
                  </a:spcAft>
                </a:pPr>
                <a:endParaRPr lang="en-US" sz="172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mc:Choice>
        <mc:Fallback>
          <p:sp>
            <p:nvSpPr>
              <p:cNvPr id="1057" name="object 75">
                <a:extLst>
                  <a:ext uri="{FF2B5EF4-FFF2-40B4-BE49-F238E27FC236}">
                    <a16:creationId xmlns:a16="http://schemas.microsoft.com/office/drawing/2014/main" id="{FCACA728-2942-3DB6-9670-E98CC6D764F7}"/>
                  </a:ext>
                </a:extLst>
              </p:cNvPr>
              <p:cNvSpPr txBox="1">
                <a:spLocks noRot="1" noChangeAspect="1" noMove="1" noResize="1" noEditPoints="1" noAdjustHandles="1" noChangeArrowheads="1" noChangeShapeType="1" noTextEdit="1"/>
              </p:cNvSpPr>
              <p:nvPr/>
            </p:nvSpPr>
            <p:spPr>
              <a:xfrm>
                <a:off x="19933919" y="17328982"/>
                <a:ext cx="8923969" cy="2303412"/>
              </a:xfrm>
              <a:prstGeom prst="rect">
                <a:avLst/>
              </a:prstGeom>
              <a:blipFill>
                <a:blip r:embed="rId43"/>
                <a:stretch>
                  <a:fillRect l="-1503" t="-1323" r="-19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58" name="object 75">
                <a:extLst>
                  <a:ext uri="{FF2B5EF4-FFF2-40B4-BE49-F238E27FC236}">
                    <a16:creationId xmlns:a16="http://schemas.microsoft.com/office/drawing/2014/main" id="{34EBA8D3-E70F-930E-E2F6-DA143A43735B}"/>
                  </a:ext>
                </a:extLst>
              </p:cNvPr>
              <p:cNvSpPr txBox="1"/>
              <p:nvPr/>
            </p:nvSpPr>
            <p:spPr>
              <a:xfrm>
                <a:off x="19966989" y="19216601"/>
                <a:ext cx="8923969" cy="2942946"/>
              </a:xfrm>
              <a:prstGeom prst="rect">
                <a:avLst/>
              </a:prstGeom>
            </p:spPr>
            <p:txBody>
              <a:bodyPr vert="horz" wrap="square" lIns="0" tIns="22503" rIns="0" bIns="0" rtlCol="0">
                <a:spAutoFit/>
              </a:bodyPr>
              <a:lstStyle/>
              <a:p>
                <a:pPr marL="0" marR="0">
                  <a:lnSpc>
                    <a:spcPct val="115000"/>
                  </a:lnSpc>
                  <a:spcBef>
                    <a:spcPts val="0"/>
                  </a:spcBef>
                  <a:spcAft>
                    <a:spcPts val="800"/>
                  </a:spcAft>
                </a:pPr>
                <a:r>
                  <a:rPr lang="en-US" sz="1720" kern="100" dirty="0">
                    <a:effectLst/>
                    <a:latin typeface="Times New Roman" panose="02020603050405020304" pitchFamily="18" charset="0"/>
                    <a:ea typeface="Times New Roman" panose="02020603050405020304" pitchFamily="18" charset="0"/>
                    <a:cs typeface="Times New Roman" panose="02020603050405020304" pitchFamily="18" charset="0"/>
                  </a:rPr>
                  <a:t>  Moreover, there were some negative results that appeared in the stage of pre-testing the prototype, and each one was resolved through applied engineering. Primarily, the initial resistance measurements showed up to </a:t>
                </a:r>
                <a:r>
                  <a:rPr lang="en-US" sz="1720" b="1" kern="100" dirty="0">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1720" kern="100" dirty="0">
                    <a:effectLst/>
                    <a:latin typeface="Times New Roman" panose="02020603050405020304" pitchFamily="18" charset="0"/>
                    <a:ea typeface="Times New Roman" panose="02020603050405020304" pitchFamily="18" charset="0"/>
                    <a:cs typeface="Times New Roman" panose="02020603050405020304" pitchFamily="18" charset="0"/>
                  </a:rPr>
                  <a:t>error. After troubleshooting, it was discovered that readings were influenced by thermal conditions, a phenomenon explained by the concept of temperature dependence of resistivity in </a:t>
                </a:r>
                <a:r>
                  <a:rPr lang="en-US" sz="1720" b="1" kern="100" dirty="0">
                    <a:effectLst/>
                    <a:latin typeface="Times New Roman" panose="02020603050405020304" pitchFamily="18" charset="0"/>
                    <a:ea typeface="Times New Roman" panose="02020603050405020304" pitchFamily="18" charset="0"/>
                    <a:cs typeface="Times New Roman" panose="02020603050405020304" pitchFamily="18" charset="0"/>
                  </a:rPr>
                  <a:t>PH.2.03</a:t>
                </a:r>
                <a:r>
                  <a:rPr lang="en-US" sz="1720" kern="100" dirty="0">
                    <a:effectLst/>
                    <a:latin typeface="Times New Roman" panose="02020603050405020304" pitchFamily="18" charset="0"/>
                    <a:ea typeface="Times New Roman" panose="02020603050405020304" pitchFamily="18" charset="0"/>
                    <a:cs typeface="Times New Roman" panose="02020603050405020304" pitchFamily="18" charset="0"/>
                  </a:rPr>
                  <a:t>, represented by the equation:</a:t>
                </a:r>
              </a:p>
              <a:p>
                <a:pPr marL="0" marR="0" algn="ctr">
                  <a:lnSpc>
                    <a:spcPct val="115000"/>
                  </a:lnSpc>
                  <a:spcBef>
                    <a:spcPts val="0"/>
                  </a:spcBef>
                  <a:spcAft>
                    <a:spcPts val="800"/>
                  </a:spcAft>
                </a:pPr>
                <a:r>
                  <a:rPr lang="en-US" sz="1720" b="1" kern="1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1720" b="1" i="1" kern="100">
                        <a:effectLst/>
                        <a:latin typeface="Cambria Math" panose="02040503050406030204" pitchFamily="18" charset="0"/>
                        <a:ea typeface="Times New Roman" panose="02020603050405020304" pitchFamily="18" charset="0"/>
                        <a:cs typeface="Times New Roman" panose="02020603050405020304" pitchFamily="18" charset="0"/>
                      </a:rPr>
                      <m:t>𝝆</m:t>
                    </m:r>
                    <m:d>
                      <m:dPr>
                        <m:ctrlPr>
                          <a:rPr lang="en-US" sz="1720" b="1" i="1" kern="100">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720" b="1" i="1" kern="100">
                            <a:effectLst/>
                            <a:latin typeface="Cambria Math" panose="02040503050406030204" pitchFamily="18" charset="0"/>
                            <a:ea typeface="Times New Roman" panose="02020603050405020304" pitchFamily="18" charset="0"/>
                            <a:cs typeface="Times New Roman" panose="02020603050405020304" pitchFamily="18" charset="0"/>
                          </a:rPr>
                          <m:t>𝑻</m:t>
                        </m:r>
                      </m:e>
                    </m:d>
                    <m:r>
                      <a:rPr lang="en-US" sz="1720" b="1" i="1" kern="1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20" b="1"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20" b="1" i="1" kern="100">
                            <a:effectLst/>
                            <a:latin typeface="Cambria Math" panose="02040503050406030204" pitchFamily="18" charset="0"/>
                            <a:ea typeface="Times New Roman" panose="02020603050405020304" pitchFamily="18" charset="0"/>
                            <a:cs typeface="Times New Roman" panose="02020603050405020304" pitchFamily="18" charset="0"/>
                          </a:rPr>
                          <m:t>𝝆</m:t>
                        </m:r>
                      </m:e>
                      <m:sub>
                        <m:r>
                          <a:rPr lang="en-US" sz="1720" b="1" i="1" kern="100">
                            <a:effectLst/>
                            <a:latin typeface="Cambria Math" panose="02040503050406030204" pitchFamily="18" charset="0"/>
                            <a:ea typeface="Times New Roman" panose="02020603050405020304" pitchFamily="18" charset="0"/>
                            <a:cs typeface="Times New Roman" panose="02020603050405020304" pitchFamily="18" charset="0"/>
                          </a:rPr>
                          <m:t>𝟎</m:t>
                        </m:r>
                      </m:sub>
                    </m:sSub>
                    <m:d>
                      <m:dPr>
                        <m:begChr m:val="["/>
                        <m:endChr m:val="]"/>
                        <m:ctrlPr>
                          <a:rPr lang="en-US" sz="1720" b="1" i="1" kern="100">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720" b="1" i="1" kern="100">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1720" b="1"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1720" b="1" i="1" kern="100">
                            <a:effectLst/>
                            <a:latin typeface="Cambria Math" panose="02040503050406030204" pitchFamily="18" charset="0"/>
                            <a:ea typeface="Times New Roman" panose="02020603050405020304" pitchFamily="18" charset="0"/>
                            <a:cs typeface="Times New Roman" panose="02020603050405020304" pitchFamily="18" charset="0"/>
                          </a:rPr>
                          <m:t>𝜶</m:t>
                        </m:r>
                        <m:d>
                          <m:dPr>
                            <m:ctrlPr>
                              <a:rPr lang="en-US" sz="1720" b="1" i="1" kern="100">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720" b="1" i="1" kern="100">
                                <a:effectLst/>
                                <a:latin typeface="Cambria Math" panose="02040503050406030204" pitchFamily="18" charset="0"/>
                                <a:ea typeface="Times New Roman" panose="02020603050405020304" pitchFamily="18" charset="0"/>
                                <a:cs typeface="Times New Roman" panose="02020603050405020304" pitchFamily="18" charset="0"/>
                              </a:rPr>
                              <m:t>𝑻</m:t>
                            </m:r>
                            <m:r>
                              <a:rPr lang="en-US" sz="1720" b="1" i="1" kern="1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20" b="1"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20" b="1" i="1" kern="100">
                                    <a:effectLst/>
                                    <a:latin typeface="Cambria Math" panose="02040503050406030204" pitchFamily="18" charset="0"/>
                                    <a:ea typeface="Times New Roman" panose="02020603050405020304" pitchFamily="18" charset="0"/>
                                    <a:cs typeface="Times New Roman" panose="02020603050405020304" pitchFamily="18" charset="0"/>
                                  </a:rPr>
                                  <m:t>𝑻</m:t>
                                </m:r>
                              </m:e>
                              <m:sub>
                                <m:r>
                                  <a:rPr lang="en-US" sz="1720" b="1" i="1" kern="100">
                                    <a:effectLst/>
                                    <a:latin typeface="Cambria Math" panose="02040503050406030204" pitchFamily="18" charset="0"/>
                                    <a:ea typeface="Times New Roman" panose="02020603050405020304" pitchFamily="18" charset="0"/>
                                    <a:cs typeface="Times New Roman" panose="02020603050405020304" pitchFamily="18" charset="0"/>
                                  </a:rPr>
                                  <m:t>𝟎</m:t>
                                </m:r>
                              </m:sub>
                            </m:sSub>
                          </m:e>
                        </m:d>
                      </m:e>
                    </m:d>
                  </m:oMath>
                </a14:m>
                <a:endParaRPr lang="en-US" sz="172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720" kern="100" dirty="0">
                    <a:effectLst/>
                    <a:latin typeface="Times New Roman" panose="02020603050405020304" pitchFamily="18" charset="0"/>
                    <a:ea typeface="Times New Roman" panose="02020603050405020304" pitchFamily="18" charset="0"/>
                    <a:cs typeface="Times New Roman" panose="02020603050405020304" pitchFamily="18" charset="0"/>
                  </a:rPr>
                  <a:t>  Where </a:t>
                </a:r>
                <a14:m>
                  <m:oMath xmlns:m="http://schemas.openxmlformats.org/officeDocument/2006/math">
                    <m: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t>𝜌</m:t>
                    </m:r>
                    <m:d>
                      <m:dPr>
                        <m:ctrlP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720" i="1" kern="100">
                            <a:effectLst/>
                            <a:latin typeface="Cambria Math" panose="02040503050406030204" pitchFamily="18" charset="0"/>
                            <a:ea typeface="Times New Roman" panose="02020603050405020304" pitchFamily="18" charset="0"/>
                            <a:cs typeface="Times New Roman" panose="02020603050405020304" pitchFamily="18" charset="0"/>
                          </a:rPr>
                          <m:t>𝑇</m:t>
                        </m:r>
                      </m:e>
                    </m:d>
                  </m:oMath>
                </a14:m>
                <a:r>
                  <a:rPr lang="en-US" sz="1720" kern="100" dirty="0">
                    <a:effectLst/>
                    <a:latin typeface="Times New Roman" panose="02020603050405020304" pitchFamily="18" charset="0"/>
                    <a:ea typeface="Times New Roman" panose="02020603050405020304" pitchFamily="18" charset="0"/>
                    <a:cs typeface="Times New Roman" panose="02020603050405020304" pitchFamily="18" charset="0"/>
                  </a:rPr>
                  <a:t> represents the resistivity at a specific temperature. This fluctuation was addressed by enclosing the prototype within a plastic container, thereby minimizing direct thermal exposure and stabilizing its internal temperature.</a:t>
                </a:r>
                <a:endParaRPr lang="en-US" sz="172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mc:Choice>
        <mc:Fallback>
          <p:sp>
            <p:nvSpPr>
              <p:cNvPr id="1058" name="object 75">
                <a:extLst>
                  <a:ext uri="{FF2B5EF4-FFF2-40B4-BE49-F238E27FC236}">
                    <a16:creationId xmlns:a16="http://schemas.microsoft.com/office/drawing/2014/main" id="{34EBA8D3-E70F-930E-E2F6-DA143A43735B}"/>
                  </a:ext>
                </a:extLst>
              </p:cNvPr>
              <p:cNvSpPr txBox="1">
                <a:spLocks noRot="1" noChangeAspect="1" noMove="1" noResize="1" noEditPoints="1" noAdjustHandles="1" noChangeArrowheads="1" noChangeShapeType="1" noTextEdit="1"/>
              </p:cNvSpPr>
              <p:nvPr/>
            </p:nvSpPr>
            <p:spPr>
              <a:xfrm>
                <a:off x="19966989" y="19216601"/>
                <a:ext cx="8923969" cy="2942946"/>
              </a:xfrm>
              <a:prstGeom prst="rect">
                <a:avLst/>
              </a:prstGeom>
              <a:blipFill>
                <a:blip r:embed="rId44"/>
                <a:stretch>
                  <a:fillRect l="-1503" t="-828" r="-2049" b="-3727"/>
                </a:stretch>
              </a:blipFill>
            </p:spPr>
            <p:txBody>
              <a:bodyPr/>
              <a:lstStyle/>
              <a:p>
                <a:r>
                  <a:rPr lang="en-US">
                    <a:noFill/>
                  </a:rPr>
                  <a:t> </a:t>
                </a:r>
              </a:p>
            </p:txBody>
          </p:sp>
        </mc:Fallback>
      </mc:AlternateContent>
      <p:sp>
        <p:nvSpPr>
          <p:cNvPr id="1059" name="object 75">
            <a:extLst>
              <a:ext uri="{FF2B5EF4-FFF2-40B4-BE49-F238E27FC236}">
                <a16:creationId xmlns:a16="http://schemas.microsoft.com/office/drawing/2014/main" id="{7F5F2FEC-8647-DEC6-BB94-0EF6EF2034A2}"/>
              </a:ext>
            </a:extLst>
          </p:cNvPr>
          <p:cNvSpPr txBox="1"/>
          <p:nvPr/>
        </p:nvSpPr>
        <p:spPr>
          <a:xfrm>
            <a:off x="19936529" y="20585321"/>
            <a:ext cx="8923969" cy="299402"/>
          </a:xfrm>
          <a:prstGeom prst="rect">
            <a:avLst/>
          </a:prstGeom>
        </p:spPr>
        <p:txBody>
          <a:bodyPr vert="horz" wrap="square" lIns="0" tIns="22503" rIns="0" bIns="0" rtlCol="0">
            <a:spAutoFit/>
          </a:bodyPr>
          <a:lstStyle/>
          <a:p>
            <a:pPr marL="0" marR="0">
              <a:lnSpc>
                <a:spcPct val="115000"/>
              </a:lnSpc>
              <a:spcBef>
                <a:spcPts val="0"/>
              </a:spcBef>
              <a:spcAft>
                <a:spcPts val="800"/>
              </a:spcAft>
            </a:pPr>
            <a:r>
              <a:rPr lang="en-US" sz="17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063" name="object 75">
            <a:extLst>
              <a:ext uri="{FF2B5EF4-FFF2-40B4-BE49-F238E27FC236}">
                <a16:creationId xmlns:a16="http://schemas.microsoft.com/office/drawing/2014/main" id="{EE29BD24-12F0-D243-A695-95412F3A41AC}"/>
              </a:ext>
            </a:extLst>
          </p:cNvPr>
          <p:cNvSpPr txBox="1"/>
          <p:nvPr/>
        </p:nvSpPr>
        <p:spPr>
          <a:xfrm>
            <a:off x="20182114" y="20602427"/>
            <a:ext cx="8923969" cy="299402"/>
          </a:xfrm>
          <a:prstGeom prst="rect">
            <a:avLst/>
          </a:prstGeom>
        </p:spPr>
        <p:txBody>
          <a:bodyPr vert="horz" wrap="square" lIns="0" tIns="22503" rIns="0" bIns="0" rtlCol="0">
            <a:spAutoFit/>
          </a:bodyPr>
          <a:lstStyle/>
          <a:p>
            <a:pPr marL="0" marR="0">
              <a:lnSpc>
                <a:spcPct val="115000"/>
              </a:lnSpc>
              <a:spcBef>
                <a:spcPts val="0"/>
              </a:spcBef>
              <a:spcAft>
                <a:spcPts val="800"/>
              </a:spcAft>
            </a:pPr>
            <a:endParaRPr lang="en-US" sz="17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073" name="object 75">
                <a:extLst>
                  <a:ext uri="{FF2B5EF4-FFF2-40B4-BE49-F238E27FC236}">
                    <a16:creationId xmlns:a16="http://schemas.microsoft.com/office/drawing/2014/main" id="{FAA78A63-A8A2-0DB7-7623-FD03202E71DD}"/>
                  </a:ext>
                </a:extLst>
              </p:cNvPr>
              <p:cNvSpPr txBox="1"/>
              <p:nvPr/>
            </p:nvSpPr>
            <p:spPr>
              <a:xfrm>
                <a:off x="19944448" y="22194695"/>
                <a:ext cx="9107175" cy="4145583"/>
              </a:xfrm>
              <a:prstGeom prst="rect">
                <a:avLst/>
              </a:prstGeom>
            </p:spPr>
            <p:txBody>
              <a:bodyPr vert="horz" wrap="square" lIns="0" tIns="22503" rIns="0" bIns="0" rtlCol="0">
                <a:spAutoFit/>
              </a:bodyPr>
              <a:lstStyle/>
              <a:p>
                <a:pPr marL="0" marR="0">
                  <a:lnSpc>
                    <a:spcPct val="115000"/>
                  </a:lnSpc>
                  <a:spcBef>
                    <a:spcPts val="0"/>
                  </a:spcBef>
                  <a:spcAft>
                    <a:spcPts val="800"/>
                  </a:spcAft>
                </a:pPr>
                <a:r>
                  <a:rPr lang="en-US" sz="172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20" kern="100" dirty="0">
                    <a:effectLst/>
                    <a:latin typeface="Times New Roman" panose="02020603050405020304" pitchFamily="18" charset="0"/>
                    <a:ea typeface="Aptos" panose="020B0004020202020204" pitchFamily="34" charset="0"/>
                    <a:cs typeface="Arial" panose="020B0604020202020204" pitchFamily="34" charset="0"/>
                  </a:rPr>
                  <a:t>A further negative outcome was the variability in readings, this was caused due to the lack of uniformity in e-waste components,</a:t>
                </a:r>
                <a:r>
                  <a:rPr lang="en-US" sz="1720" kern="100" dirty="0">
                    <a:latin typeface="Times New Roman" panose="02020603050405020304" pitchFamily="18" charset="0"/>
                    <a:ea typeface="Aptos" panose="020B0004020202020204" pitchFamily="34" charset="0"/>
                    <a:cs typeface="Arial" panose="020B0604020202020204" pitchFamily="34" charset="0"/>
                  </a:rPr>
                  <a:t> which resulted</a:t>
                </a:r>
                <a:r>
                  <a:rPr lang="en-US" sz="1720" kern="100" dirty="0">
                    <a:effectLst/>
                    <a:latin typeface="Times New Roman" panose="02020603050405020304" pitchFamily="18" charset="0"/>
                    <a:ea typeface="Aptos" panose="020B0004020202020204" pitchFamily="34" charset="0"/>
                    <a:cs typeface="Arial" panose="020B0604020202020204" pitchFamily="34" charset="0"/>
                  </a:rPr>
                  <a:t> in an error margin greater than </a:t>
                </a:r>
                <a:r>
                  <a:rPr lang="en-US" sz="1720" b="1" kern="100" dirty="0">
                    <a:effectLst/>
                    <a:latin typeface="Times New Roman" panose="02020603050405020304" pitchFamily="18" charset="0"/>
                    <a:ea typeface="Aptos" panose="020B0004020202020204" pitchFamily="34" charset="0"/>
                    <a:cs typeface="Arial" panose="020B0604020202020204" pitchFamily="34" charset="0"/>
                  </a:rPr>
                  <a:t>8%. </a:t>
                </a:r>
                <a:r>
                  <a:rPr lang="en-US" sz="1720" kern="100" dirty="0">
                    <a:effectLst/>
                    <a:latin typeface="Times New Roman" panose="02020603050405020304" pitchFamily="18" charset="0"/>
                    <a:ea typeface="Aptos" panose="020B0004020202020204" pitchFamily="34" charset="0"/>
                    <a:cs typeface="Arial" panose="020B0604020202020204" pitchFamily="34" charset="0"/>
                  </a:rPr>
                  <a:t>This issue was resolved by implementing </a:t>
                </a:r>
                <a:r>
                  <a:rPr lang="en-US" sz="1720" b="1" kern="100" dirty="0">
                    <a:effectLst/>
                    <a:latin typeface="Times New Roman" panose="02020603050405020304" pitchFamily="18" charset="0"/>
                    <a:ea typeface="Aptos" panose="020B0004020202020204" pitchFamily="34" charset="0"/>
                    <a:cs typeface="Arial" panose="020B0604020202020204" pitchFamily="34" charset="0"/>
                  </a:rPr>
                  <a:t>MA.2.01</a:t>
                </a:r>
                <a:r>
                  <a:rPr lang="en-US" sz="1720" kern="100" dirty="0">
                    <a:effectLst/>
                    <a:latin typeface="Times New Roman" panose="02020603050405020304" pitchFamily="18" charset="0"/>
                    <a:ea typeface="Aptos" panose="020B0004020202020204" pitchFamily="34" charset="0"/>
                    <a:cs typeface="Arial" panose="020B0604020202020204" pitchFamily="34" charset="0"/>
                  </a:rPr>
                  <a:t>, which involved establishing a linear function for the prototype calibration, utilizing the standard linear function for this purpose</a:t>
                </a:r>
                <a:r>
                  <a:rPr lang="en-US" sz="1720" b="1" kern="100" dirty="0">
                    <a:effectLst/>
                    <a:latin typeface="Times New Roman" panose="02020603050405020304" pitchFamily="18" charset="0"/>
                    <a:ea typeface="Aptos" panose="020B0004020202020204" pitchFamily="34" charset="0"/>
                    <a:cs typeface="Arial" panose="020B0604020202020204" pitchFamily="34" charset="0"/>
                  </a:rPr>
                  <a:t>:</a:t>
                </a:r>
                <a:r>
                  <a:rPr lang="en-US" sz="1720" b="1" kern="100" dirty="0">
                    <a:latin typeface="Aptos" panose="020B0004020202020204" pitchFamily="34" charset="0"/>
                    <a:ea typeface="Aptos" panose="020B0004020202020204" pitchFamily="34" charset="0"/>
                    <a:cs typeface="Arial" panose="020B0604020202020204" pitchFamily="34" charset="0"/>
                  </a:rPr>
                  <a:t> </a:t>
                </a:r>
                <a14:m>
                  <m:oMath xmlns:m="http://schemas.openxmlformats.org/officeDocument/2006/math">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𝒀</m:t>
                    </m:r>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 = </m:t>
                    </m:r>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𝒎𝒙</m:t>
                    </m:r>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 + </m:t>
                    </m:r>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𝒄</m:t>
                    </m:r>
                  </m:oMath>
                </a14:m>
                <a:endParaRPr lang="en-US" sz="1720" b="1"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1720" kern="100" dirty="0">
                    <a:effectLst/>
                    <a:latin typeface="Times New Roman" panose="02020603050405020304" pitchFamily="18" charset="0"/>
                    <a:ea typeface="Times New Roman" panose="02020603050405020304" pitchFamily="18" charset="0"/>
                    <a:cs typeface="Arial" panose="020B0604020202020204" pitchFamily="34" charset="0"/>
                  </a:rPr>
                  <a:t>And then solving to get the constants until the prototype is calibrated, taking the reference point as a calibrated multimeter as follows.</a:t>
                </a:r>
                <a:endParaRPr lang="en-US" sz="172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14:m>
                  <m:oMathPara xmlns:m="http://schemas.openxmlformats.org/officeDocument/2006/math">
                    <m:oMathParaPr>
                      <m:jc m:val="left"/>
                    </m:oMathParaPr>
                    <m:oMath xmlns:m="http://schemas.openxmlformats.org/officeDocument/2006/math">
                      <m:sSub>
                        <m:sSubPr>
                          <m:ctrlPr>
                            <a:rPr lang="en-US" sz="1720" b="1"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20" b="1" i="1" kern="10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720" b="1" i="1" kern="100">
                              <a:effectLst/>
                              <a:latin typeface="Cambria Math" panose="02040503050406030204" pitchFamily="18" charset="0"/>
                              <a:ea typeface="Times New Roman" panose="02020603050405020304" pitchFamily="18" charset="0"/>
                              <a:cs typeface="Times New Roman" panose="02020603050405020304" pitchFamily="18" charset="0"/>
                            </a:rPr>
                            <m:t>𝑹</m:t>
                          </m:r>
                        </m:e>
                        <m:sub>
                          <m:r>
                            <a:rPr lang="en-US" sz="1720" b="1" i="1" kern="100">
                              <a:effectLst/>
                              <a:latin typeface="Cambria Math" panose="02040503050406030204" pitchFamily="18" charset="0"/>
                              <a:ea typeface="Times New Roman" panose="02020603050405020304" pitchFamily="18" charset="0"/>
                              <a:cs typeface="Times New Roman" panose="02020603050405020304" pitchFamily="18" charset="0"/>
                            </a:rPr>
                            <m:t>𝒄𝒂𝒍</m:t>
                          </m:r>
                        </m:sub>
                      </m:sSub>
                      <m:r>
                        <a:rPr lang="en-US" sz="1720" b="1" i="1" kern="100">
                          <a:effectLst/>
                          <a:latin typeface="Cambria Math" panose="02040503050406030204" pitchFamily="18" charset="0"/>
                          <a:ea typeface="Times New Roman" panose="02020603050405020304" pitchFamily="18" charset="0"/>
                          <a:cs typeface="Times New Roman" panose="02020603050405020304" pitchFamily="18" charset="0"/>
                        </a:rPr>
                        <m:t>=</m:t>
                      </m:r>
                      <m:r>
                        <m:rPr>
                          <m:nor/>
                        </m:rPr>
                        <a:rPr lang="en-US" sz="1720" b="1" kern="100">
                          <a:effectLst/>
                          <a:latin typeface="Times New Roman" panose="02020603050405020304" pitchFamily="18" charset="0"/>
                          <a:ea typeface="Times New Roman" panose="02020603050405020304" pitchFamily="18" charset="0"/>
                          <a:cs typeface="Arial" panose="020B0604020202020204" pitchFamily="34" charset="0"/>
                        </a:rPr>
                        <m:t>Calibration</m:t>
                      </m:r>
                      <m:r>
                        <m:rPr>
                          <m:nor/>
                        </m:rPr>
                        <a:rPr lang="en-US" sz="1720" b="1" kern="100">
                          <a:effectLst/>
                          <a:latin typeface="Times New Roman" panose="02020603050405020304" pitchFamily="18" charset="0"/>
                          <a:ea typeface="Times New Roman" panose="02020603050405020304" pitchFamily="18" charset="0"/>
                          <a:cs typeface="Arial" panose="020B0604020202020204" pitchFamily="34" charset="0"/>
                        </a:rPr>
                        <m:t> </m:t>
                      </m:r>
                      <m:r>
                        <m:rPr>
                          <m:nor/>
                        </m:rPr>
                        <a:rPr lang="en-US" sz="1720" b="1" kern="100">
                          <a:effectLst/>
                          <a:latin typeface="Times New Roman" panose="02020603050405020304" pitchFamily="18" charset="0"/>
                          <a:ea typeface="Times New Roman" panose="02020603050405020304" pitchFamily="18" charset="0"/>
                          <a:cs typeface="Arial" panose="020B0604020202020204" pitchFamily="34" charset="0"/>
                        </a:rPr>
                        <m:t>Scale</m:t>
                      </m:r>
                      <m:r>
                        <a:rPr lang="en-US" sz="1720" b="1" kern="1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20" b="1"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20" b="1" i="1" kern="100">
                              <a:effectLst/>
                              <a:latin typeface="Cambria Math" panose="02040503050406030204" pitchFamily="18" charset="0"/>
                              <a:ea typeface="Times New Roman" panose="02020603050405020304" pitchFamily="18" charset="0"/>
                              <a:cs typeface="Times New Roman" panose="02020603050405020304" pitchFamily="18" charset="0"/>
                            </a:rPr>
                            <m:t>𝑹</m:t>
                          </m:r>
                        </m:e>
                        <m:sub>
                          <m:r>
                            <a:rPr lang="en-US" sz="1720" b="1" i="1" kern="100">
                              <a:effectLst/>
                              <a:latin typeface="Cambria Math" panose="02040503050406030204" pitchFamily="18" charset="0"/>
                              <a:ea typeface="Times New Roman" panose="02020603050405020304" pitchFamily="18" charset="0"/>
                              <a:cs typeface="Times New Roman" panose="02020603050405020304" pitchFamily="18" charset="0"/>
                            </a:rPr>
                            <m:t>𝒓𝒂𝒘</m:t>
                          </m:r>
                        </m:sub>
                      </m:sSub>
                      <m:r>
                        <a:rPr lang="en-US" sz="1720" b="1" i="1" kern="100">
                          <a:effectLst/>
                          <a:latin typeface="Cambria Math" panose="02040503050406030204" pitchFamily="18" charset="0"/>
                          <a:ea typeface="Times New Roman" panose="02020603050405020304" pitchFamily="18" charset="0"/>
                          <a:cs typeface="Times New Roman" panose="02020603050405020304" pitchFamily="18" charset="0"/>
                        </a:rPr>
                        <m:t>+</m:t>
                      </m:r>
                      <m:r>
                        <m:rPr>
                          <m:nor/>
                        </m:rPr>
                        <a:rPr lang="en-US" sz="1720" b="1" kern="100">
                          <a:effectLst/>
                          <a:latin typeface="Times New Roman" panose="02020603050405020304" pitchFamily="18" charset="0"/>
                          <a:ea typeface="Times New Roman" panose="02020603050405020304" pitchFamily="18" charset="0"/>
                          <a:cs typeface="Arial" panose="020B0604020202020204" pitchFamily="34" charset="0"/>
                        </a:rPr>
                        <m:t>Calibration</m:t>
                      </m:r>
                      <m:r>
                        <m:rPr>
                          <m:nor/>
                        </m:rPr>
                        <a:rPr lang="en-US" sz="1720" b="1" kern="100">
                          <a:effectLst/>
                          <a:latin typeface="Times New Roman" panose="02020603050405020304" pitchFamily="18" charset="0"/>
                          <a:ea typeface="Times New Roman" panose="02020603050405020304" pitchFamily="18" charset="0"/>
                          <a:cs typeface="Arial" panose="020B0604020202020204" pitchFamily="34" charset="0"/>
                        </a:rPr>
                        <m:t> </m:t>
                      </m:r>
                      <m:r>
                        <m:rPr>
                          <m:nor/>
                        </m:rPr>
                        <a:rPr lang="en-US" sz="1720" b="1" kern="100">
                          <a:effectLst/>
                          <a:latin typeface="Times New Roman" panose="02020603050405020304" pitchFamily="18" charset="0"/>
                          <a:ea typeface="Times New Roman" panose="02020603050405020304" pitchFamily="18" charset="0"/>
                          <a:cs typeface="Arial" panose="020B0604020202020204" pitchFamily="34" charset="0"/>
                        </a:rPr>
                        <m:t>Offset</m:t>
                      </m:r>
                    </m:oMath>
                  </m:oMathPara>
                </a14:m>
                <a:br>
                  <a:rPr lang="en-US" sz="1720" i="1" kern="100" dirty="0">
                    <a:effectLst/>
                    <a:latin typeface="Times New Roman" panose="02020603050405020304" pitchFamily="18" charset="0"/>
                    <a:ea typeface="Aptos" panose="020B0004020202020204" pitchFamily="34" charset="0"/>
                    <a:cs typeface="Arial" panose="020B0604020202020204" pitchFamily="34" charset="0"/>
                  </a:rPr>
                </a:br>
                <a:r>
                  <a:rPr lang="en-US" sz="1720" kern="100" dirty="0">
                    <a:effectLst/>
                    <a:latin typeface="Times New Roman" panose="02020603050405020304" pitchFamily="18" charset="0"/>
                    <a:ea typeface="Aptos" panose="020B0004020202020204" pitchFamily="34" charset="0"/>
                    <a:cs typeface="Arial" panose="020B0604020202020204" pitchFamily="34" charset="0"/>
                  </a:rPr>
                  <a:t>This mathematical correction reduced the average resistance, as shown in</a:t>
                </a:r>
              </a:p>
              <a:p>
                <a:pPr marL="0" marR="0">
                  <a:lnSpc>
                    <a:spcPct val="115000"/>
                  </a:lnSpc>
                  <a:spcBef>
                    <a:spcPts val="0"/>
                  </a:spcBef>
                  <a:spcAft>
                    <a:spcPts val="800"/>
                  </a:spcAft>
                </a:pPr>
                <a:r>
                  <a:rPr lang="en-US" sz="1720" kern="100" dirty="0">
                    <a:effectLst/>
                    <a:latin typeface="Times New Roman" panose="02020603050405020304" pitchFamily="18" charset="0"/>
                    <a:ea typeface="Aptos" panose="020B0004020202020204" pitchFamily="34" charset="0"/>
                    <a:cs typeface="Arial" panose="020B0604020202020204" pitchFamily="34" charset="0"/>
                  </a:rPr>
                  <a:t> </a:t>
                </a:r>
                <a:r>
                  <a:rPr lang="en-US" sz="1720" b="1" kern="100" dirty="0">
                    <a:latin typeface="Times New Roman" panose="02020603050405020304" pitchFamily="18" charset="0"/>
                    <a:ea typeface="Aptos" panose="020B0004020202020204" pitchFamily="34" charset="0"/>
                    <a:cs typeface="Arial" panose="020B0604020202020204" pitchFamily="34" charset="0"/>
                  </a:rPr>
                  <a:t>Fig 9</a:t>
                </a:r>
                <a:r>
                  <a:rPr lang="en-US" sz="1720" kern="100" dirty="0">
                    <a:effectLst/>
                    <a:latin typeface="Times New Roman" panose="02020603050405020304" pitchFamily="18" charset="0"/>
                    <a:ea typeface="Aptos" panose="020B0004020202020204" pitchFamily="34" charset="0"/>
                    <a:cs typeface="Arial" panose="020B0604020202020204" pitchFamily="34" charset="0"/>
                  </a:rPr>
                  <a:t>, by </a:t>
                </a:r>
                <a:r>
                  <a:rPr lang="en-US" sz="1720" b="1" kern="100" dirty="0">
                    <a:effectLst/>
                    <a:latin typeface="Times New Roman" panose="02020603050405020304" pitchFamily="18" charset="0"/>
                    <a:ea typeface="Aptos" panose="020B0004020202020204" pitchFamily="34" charset="0"/>
                    <a:cs typeface="Arial" panose="020B0604020202020204" pitchFamily="34" charset="0"/>
                  </a:rPr>
                  <a:t>68.8% </a:t>
                </a:r>
                <a:r>
                  <a:rPr lang="en-US" sz="1720" kern="100" dirty="0">
                    <a:effectLst/>
                    <a:latin typeface="Times New Roman" panose="02020603050405020304" pitchFamily="18" charset="0"/>
                    <a:ea typeface="Aptos" panose="020B0004020202020204" pitchFamily="34" charset="0"/>
                    <a:cs typeface="Arial" panose="020B0604020202020204" pitchFamily="34" charset="0"/>
                  </a:rPr>
                  <a:t>as shown in the following equation by applying </a:t>
                </a:r>
                <a:r>
                  <a:rPr lang="en-US" sz="1720" b="1" kern="100" dirty="0">
                    <a:effectLst/>
                    <a:latin typeface="Times New Roman" panose="02020603050405020304" pitchFamily="18" charset="0"/>
                    <a:ea typeface="Aptos" panose="020B0004020202020204" pitchFamily="34" charset="0"/>
                    <a:cs typeface="Arial" panose="020B0604020202020204" pitchFamily="34" charset="0"/>
                  </a:rPr>
                  <a:t>PH.1.01</a:t>
                </a:r>
                <a:r>
                  <a:rPr lang="en-US" sz="1720" kern="100" dirty="0">
                    <a:effectLst/>
                    <a:latin typeface="Times New Roman" panose="02020603050405020304" pitchFamily="18" charset="0"/>
                    <a:ea typeface="Aptos" panose="020B0004020202020204" pitchFamily="34" charset="0"/>
                    <a:cs typeface="Arial" panose="020B0604020202020204" pitchFamily="34" charset="0"/>
                  </a:rPr>
                  <a:t>.</a:t>
                </a:r>
                <a:endParaRPr lang="en-US" sz="1720" kern="100" dirty="0">
                  <a:latin typeface="Aptos" panose="020B00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14:m>
                  <m:oMathPara xmlns:m="http://schemas.openxmlformats.org/officeDocument/2006/math">
                    <m:oMathParaPr>
                      <m:jc m:val="left"/>
                    </m:oMathParaPr>
                    <m:oMath xmlns:m="http://schemas.openxmlformats.org/officeDocument/2006/math">
                      <m:r>
                        <m:rPr>
                          <m:nor/>
                        </m:rPr>
                        <a:rPr lang="en-US" sz="1720" b="1" kern="100" smtClean="0">
                          <a:effectLst/>
                          <a:latin typeface="Times New Roman" panose="02020603050405020304" pitchFamily="18" charset="0"/>
                          <a:ea typeface="Aptos" panose="020B0004020202020204" pitchFamily="34" charset="0"/>
                          <a:cs typeface="Arial" panose="020B0604020202020204" pitchFamily="34" charset="0"/>
                        </a:rPr>
                        <m:t>Error</m:t>
                      </m:r>
                      <m:r>
                        <m:rPr>
                          <m:nor/>
                        </m:rPr>
                        <a:rPr lang="en-US" sz="1720" b="1" kern="100" smtClean="0">
                          <a:effectLst/>
                          <a:latin typeface="Times New Roman" panose="02020603050405020304" pitchFamily="18" charset="0"/>
                          <a:ea typeface="Aptos" panose="020B0004020202020204" pitchFamily="34" charset="0"/>
                          <a:cs typeface="Arial" panose="020B0604020202020204" pitchFamily="34" charset="0"/>
                        </a:rPr>
                        <m:t> </m:t>
                      </m:r>
                      <m:r>
                        <m:rPr>
                          <m:nor/>
                        </m:rPr>
                        <a:rPr lang="en-US" sz="1720" b="1" kern="100" smtClean="0">
                          <a:effectLst/>
                          <a:latin typeface="Times New Roman" panose="02020603050405020304" pitchFamily="18" charset="0"/>
                          <a:ea typeface="Aptos" panose="020B0004020202020204" pitchFamily="34" charset="0"/>
                          <a:cs typeface="Arial" panose="020B0604020202020204" pitchFamily="34" charset="0"/>
                        </a:rPr>
                        <m:t>Reduction</m:t>
                      </m:r>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m:t>
                      </m:r>
                      <m:f>
                        <m:fPr>
                          <m:ctrlPr>
                            <a:rPr lang="en-US" sz="1720" b="1" i="1" kern="100">
                              <a:effectLst/>
                              <a:latin typeface="Cambria Math" panose="02040503050406030204" pitchFamily="18" charset="0"/>
                              <a:ea typeface="Aptos" panose="020B0004020202020204" pitchFamily="34" charset="0"/>
                              <a:cs typeface="Times New Roman" panose="02020603050405020304" pitchFamily="18" charset="0"/>
                            </a:rPr>
                          </m:ctrlPr>
                        </m:fPr>
                        <m:num>
                          <m:d>
                            <m:dPr>
                              <m:begChr m:val="|"/>
                              <m:endChr m:val="|"/>
                              <m:ctrlPr>
                                <a:rPr lang="en-US" sz="1720" b="1" i="1" kern="100">
                                  <a:effectLst/>
                                  <a:latin typeface="Cambria Math" panose="02040503050406030204" pitchFamily="18" charset="0"/>
                                  <a:ea typeface="Aptos" panose="020B0004020202020204" pitchFamily="34" charset="0"/>
                                  <a:cs typeface="Times New Roman" panose="02020603050405020304" pitchFamily="18" charset="0"/>
                                </a:rPr>
                              </m:ctrlPr>
                            </m:dPr>
                            <m:e>
                              <m:r>
                                <m:rPr>
                                  <m:nor/>
                                </m:rPr>
                                <a:rPr lang="en-US" sz="1720" b="1" kern="100">
                                  <a:effectLst/>
                                  <a:latin typeface="Times New Roman" panose="02020603050405020304" pitchFamily="18" charset="0"/>
                                  <a:ea typeface="Aptos" panose="020B0004020202020204" pitchFamily="34" charset="0"/>
                                  <a:cs typeface="Arial" panose="020B0604020202020204" pitchFamily="34" charset="0"/>
                                </a:rPr>
                                <m:t>Uncalibrated</m:t>
                              </m:r>
                              <m:r>
                                <m:rPr>
                                  <m:nor/>
                                </m:rPr>
                                <a:rPr lang="en-US" sz="1720" b="1" kern="100">
                                  <a:effectLst/>
                                  <a:latin typeface="Times New Roman" panose="02020603050405020304" pitchFamily="18" charset="0"/>
                                  <a:ea typeface="Aptos" panose="020B0004020202020204" pitchFamily="34" charset="0"/>
                                  <a:cs typeface="Arial" panose="020B0604020202020204" pitchFamily="34" charset="0"/>
                                </a:rPr>
                                <m:t> </m:t>
                              </m:r>
                              <m:r>
                                <m:rPr>
                                  <m:nor/>
                                </m:rPr>
                                <a:rPr lang="en-US" sz="1720" b="1" kern="100">
                                  <a:effectLst/>
                                  <a:latin typeface="Times New Roman" panose="02020603050405020304" pitchFamily="18" charset="0"/>
                                  <a:ea typeface="Aptos" panose="020B0004020202020204" pitchFamily="34" charset="0"/>
                                  <a:cs typeface="Arial" panose="020B0604020202020204" pitchFamily="34" charset="0"/>
                                </a:rPr>
                                <m:t>Error</m:t>
                              </m:r>
                              <m:r>
                                <a:rPr lang="en-US" sz="1720" b="1" i="1" kern="100">
                                  <a:effectLst/>
                                  <a:latin typeface="Cambria Math" panose="02040503050406030204" pitchFamily="18" charset="0"/>
                                  <a:ea typeface="Aptos" panose="020B0004020202020204" pitchFamily="34" charset="0"/>
                                  <a:cs typeface="Times New Roman" panose="02020603050405020304" pitchFamily="18" charset="0"/>
                                </a:rPr>
                                <m:t>−</m:t>
                              </m:r>
                              <m:r>
                                <m:rPr>
                                  <m:nor/>
                                </m:rPr>
                                <a:rPr lang="en-US" sz="1720" b="1" kern="100">
                                  <a:effectLst/>
                                  <a:latin typeface="Times New Roman" panose="02020603050405020304" pitchFamily="18" charset="0"/>
                                  <a:ea typeface="Aptos" panose="020B0004020202020204" pitchFamily="34" charset="0"/>
                                  <a:cs typeface="Arial" panose="020B0604020202020204" pitchFamily="34" charset="0"/>
                                </a:rPr>
                                <m:t>Calibrated</m:t>
                              </m:r>
                              <m:r>
                                <m:rPr>
                                  <m:nor/>
                                </m:rPr>
                                <a:rPr lang="en-US" sz="1720" b="1" kern="100">
                                  <a:effectLst/>
                                  <a:latin typeface="Times New Roman" panose="02020603050405020304" pitchFamily="18" charset="0"/>
                                  <a:ea typeface="Aptos" panose="020B0004020202020204" pitchFamily="34" charset="0"/>
                                  <a:cs typeface="Arial" panose="020B0604020202020204" pitchFamily="34" charset="0"/>
                                </a:rPr>
                                <m:t> </m:t>
                              </m:r>
                              <m:r>
                                <m:rPr>
                                  <m:nor/>
                                </m:rPr>
                                <a:rPr lang="en-US" sz="1720" b="1" kern="100">
                                  <a:effectLst/>
                                  <a:latin typeface="Times New Roman" panose="02020603050405020304" pitchFamily="18" charset="0"/>
                                  <a:ea typeface="Aptos" panose="020B0004020202020204" pitchFamily="34" charset="0"/>
                                  <a:cs typeface="Arial" panose="020B0604020202020204" pitchFamily="34" charset="0"/>
                                </a:rPr>
                                <m:t>Error</m:t>
                              </m:r>
                            </m:e>
                          </m:d>
                        </m:num>
                        <m:den>
                          <m:r>
                            <m:rPr>
                              <m:nor/>
                            </m:rPr>
                            <a:rPr lang="en-US" sz="1720" b="1" kern="100">
                              <a:effectLst/>
                              <a:latin typeface="Times New Roman" panose="02020603050405020304" pitchFamily="18" charset="0"/>
                              <a:ea typeface="Aptos" panose="020B0004020202020204" pitchFamily="34" charset="0"/>
                              <a:cs typeface="Arial" panose="020B0604020202020204" pitchFamily="34" charset="0"/>
                            </a:rPr>
                            <m:t>Uncalibrated</m:t>
                          </m:r>
                          <m:r>
                            <m:rPr>
                              <m:nor/>
                            </m:rPr>
                            <a:rPr lang="en-US" sz="1720" b="1" kern="100">
                              <a:effectLst/>
                              <a:latin typeface="Times New Roman" panose="02020603050405020304" pitchFamily="18" charset="0"/>
                              <a:ea typeface="Aptos" panose="020B0004020202020204" pitchFamily="34" charset="0"/>
                              <a:cs typeface="Arial" panose="020B0604020202020204" pitchFamily="34" charset="0"/>
                            </a:rPr>
                            <m:t> </m:t>
                          </m:r>
                          <m:r>
                            <m:rPr>
                              <m:nor/>
                            </m:rPr>
                            <a:rPr lang="en-US" sz="1720" b="1" kern="100">
                              <a:effectLst/>
                              <a:latin typeface="Times New Roman" panose="02020603050405020304" pitchFamily="18" charset="0"/>
                              <a:ea typeface="Aptos" panose="020B0004020202020204" pitchFamily="34" charset="0"/>
                              <a:cs typeface="Arial" panose="020B0604020202020204" pitchFamily="34" charset="0"/>
                            </a:rPr>
                            <m:t>Error</m:t>
                          </m:r>
                        </m:den>
                      </m:f>
                    </m:oMath>
                  </m:oMathPara>
                </a14:m>
                <a:endParaRPr lang="en-US" sz="1720" b="1"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endParaRPr lang="en-US" sz="172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mc:Choice>
        <mc:Fallback>
          <p:sp>
            <p:nvSpPr>
              <p:cNvPr id="1073" name="object 75">
                <a:extLst>
                  <a:ext uri="{FF2B5EF4-FFF2-40B4-BE49-F238E27FC236}">
                    <a16:creationId xmlns:a16="http://schemas.microsoft.com/office/drawing/2014/main" id="{FAA78A63-A8A2-0DB7-7623-FD03202E71DD}"/>
                  </a:ext>
                </a:extLst>
              </p:cNvPr>
              <p:cNvSpPr txBox="1">
                <a:spLocks noRot="1" noChangeAspect="1" noMove="1" noResize="1" noEditPoints="1" noAdjustHandles="1" noChangeArrowheads="1" noChangeShapeType="1" noTextEdit="1"/>
              </p:cNvSpPr>
              <p:nvPr/>
            </p:nvSpPr>
            <p:spPr>
              <a:xfrm>
                <a:off x="19944448" y="22194695"/>
                <a:ext cx="9107175" cy="4145583"/>
              </a:xfrm>
              <a:prstGeom prst="rect">
                <a:avLst/>
              </a:prstGeom>
              <a:blipFill>
                <a:blip r:embed="rId45"/>
                <a:stretch>
                  <a:fillRect l="-1473" t="-735"/>
                </a:stretch>
              </a:blipFill>
            </p:spPr>
            <p:txBody>
              <a:bodyPr/>
              <a:lstStyle/>
              <a:p>
                <a:r>
                  <a:rPr lang="en-US">
                    <a:noFill/>
                  </a:rPr>
                  <a:t> </a:t>
                </a:r>
              </a:p>
            </p:txBody>
          </p:sp>
        </mc:Fallback>
      </mc:AlternateContent>
      <p:sp>
        <p:nvSpPr>
          <p:cNvPr id="1077" name="object 75">
            <a:extLst>
              <a:ext uri="{FF2B5EF4-FFF2-40B4-BE49-F238E27FC236}">
                <a16:creationId xmlns:a16="http://schemas.microsoft.com/office/drawing/2014/main" id="{27B02E96-4F86-19A1-6CB5-A1E3DB0710ED}"/>
              </a:ext>
            </a:extLst>
          </p:cNvPr>
          <p:cNvSpPr txBox="1"/>
          <p:nvPr/>
        </p:nvSpPr>
        <p:spPr>
          <a:xfrm>
            <a:off x="19882596" y="21293934"/>
            <a:ext cx="8923969" cy="299402"/>
          </a:xfrm>
          <a:prstGeom prst="rect">
            <a:avLst/>
          </a:prstGeom>
        </p:spPr>
        <p:txBody>
          <a:bodyPr vert="horz" wrap="square" lIns="0" tIns="22503" rIns="0" bIns="0" rtlCol="0">
            <a:spAutoFit/>
          </a:bodyPr>
          <a:lstStyle/>
          <a:p>
            <a:pPr marL="0" marR="0" algn="just">
              <a:lnSpc>
                <a:spcPct val="115000"/>
              </a:lnSpc>
              <a:spcBef>
                <a:spcPts val="0"/>
              </a:spcBef>
              <a:spcAft>
                <a:spcPts val="800"/>
              </a:spcAft>
            </a:pPr>
            <a:endParaRPr lang="en-US" sz="17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9" name="object 75">
            <a:extLst>
              <a:ext uri="{FF2B5EF4-FFF2-40B4-BE49-F238E27FC236}">
                <a16:creationId xmlns:a16="http://schemas.microsoft.com/office/drawing/2014/main" id="{79FDA8C3-94D9-E8D3-F608-0B1EC3357A1D}"/>
              </a:ext>
            </a:extLst>
          </p:cNvPr>
          <p:cNvSpPr txBox="1"/>
          <p:nvPr/>
        </p:nvSpPr>
        <p:spPr>
          <a:xfrm>
            <a:off x="19873127" y="25996127"/>
            <a:ext cx="9107446" cy="1824626"/>
          </a:xfrm>
          <a:prstGeom prst="rect">
            <a:avLst/>
          </a:prstGeom>
        </p:spPr>
        <p:txBody>
          <a:bodyPr vert="horz" wrap="square" lIns="0" tIns="22503" rIns="0" bIns="0" rtlCol="0">
            <a:spAutoFit/>
          </a:bodyPr>
          <a:lstStyle/>
          <a:p>
            <a:pPr marL="0" marR="0">
              <a:lnSpc>
                <a:spcPct val="115000"/>
              </a:lnSpc>
              <a:spcBef>
                <a:spcPts val="0"/>
              </a:spcBef>
              <a:spcAft>
                <a:spcPts val="800"/>
              </a:spcAft>
            </a:pPr>
            <a:r>
              <a:rPr lang="en-US" sz="1720" dirty="0">
                <a:effectLst/>
                <a:latin typeface="Times New Roman" panose="02020603050405020304" pitchFamily="18" charset="0"/>
                <a:ea typeface="Times New Roman" panose="02020603050405020304" pitchFamily="18" charset="0"/>
              </a:rPr>
              <a:t>  In summary, an additional problem was the inconsistent power supply when operating the prototype with alkaline batteries. This instability in voltage measurements led to inaccurate readings by the analog-to-digital converter (ADC), resulting in errors as high as </a:t>
            </a:r>
            <a:r>
              <a:rPr lang="en-US" sz="1720" b="1" dirty="0">
                <a:effectLst/>
                <a:latin typeface="Times New Roman" panose="02020603050405020304" pitchFamily="18" charset="0"/>
                <a:ea typeface="Times New Roman" panose="02020603050405020304" pitchFamily="18" charset="0"/>
              </a:rPr>
              <a:t>5%</a:t>
            </a:r>
            <a:r>
              <a:rPr lang="en-US" sz="1720" dirty="0">
                <a:effectLst/>
                <a:latin typeface="Times New Roman" panose="02020603050405020304" pitchFamily="18" charset="0"/>
                <a:ea typeface="Times New Roman" panose="02020603050405020304" pitchFamily="18" charset="0"/>
              </a:rPr>
              <a:t>. This issue was resolved by using </a:t>
            </a:r>
            <a:r>
              <a:rPr lang="en-US" sz="1720" b="1" dirty="0">
                <a:effectLst/>
                <a:latin typeface="Times New Roman" panose="02020603050405020304" pitchFamily="18" charset="0"/>
                <a:ea typeface="Times New Roman" panose="02020603050405020304" pitchFamily="18" charset="0"/>
              </a:rPr>
              <a:t>CH.1.14</a:t>
            </a:r>
            <a:r>
              <a:rPr lang="en-US" sz="1720" dirty="0">
                <a:effectLst/>
                <a:latin typeface="Times New Roman" panose="02020603050405020304" pitchFamily="18" charset="0"/>
                <a:ea typeface="Times New Roman" panose="02020603050405020304" pitchFamily="18" charset="0"/>
              </a:rPr>
              <a:t> to study electrochemical characteristics of batteries. Specifically, a Li-ion battery was extracted from an old RC car. This modification ensured a more stable output voltage and, more importantly, made the prototype portable by utilizing a rechargeable battery.</a:t>
            </a:r>
            <a:endParaRPr lang="en-US" sz="172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2468F547-5C11-E9EC-D2CB-44A2E47C95F6}"/>
              </a:ext>
            </a:extLst>
          </p:cNvPr>
          <p:cNvGraphicFramePr>
            <a:graphicFrameLocks noGrp="1"/>
          </p:cNvGraphicFramePr>
          <p:nvPr>
            <p:extLst>
              <p:ext uri="{D42A27DB-BD31-4B8C-83A1-F6EECF244321}">
                <p14:modId xmlns:p14="http://schemas.microsoft.com/office/powerpoint/2010/main" val="3907309012"/>
              </p:ext>
            </p:extLst>
          </p:nvPr>
        </p:nvGraphicFramePr>
        <p:xfrm>
          <a:off x="16235575" y="20778020"/>
          <a:ext cx="2852162" cy="2225252"/>
        </p:xfrm>
        <a:graphic>
          <a:graphicData uri="http://schemas.openxmlformats.org/drawingml/2006/table">
            <a:tbl>
              <a:tblPr firstRow="1" bandRow="1">
                <a:tableStyleId>{327F97BB-C833-4FB7-BDE5-3F7075034690}</a:tableStyleId>
              </a:tblPr>
              <a:tblGrid>
                <a:gridCol w="561819">
                  <a:extLst>
                    <a:ext uri="{9D8B030D-6E8A-4147-A177-3AD203B41FA5}">
                      <a16:colId xmlns:a16="http://schemas.microsoft.com/office/drawing/2014/main" val="4056947173"/>
                    </a:ext>
                  </a:extLst>
                </a:gridCol>
                <a:gridCol w="832789">
                  <a:extLst>
                    <a:ext uri="{9D8B030D-6E8A-4147-A177-3AD203B41FA5}">
                      <a16:colId xmlns:a16="http://schemas.microsoft.com/office/drawing/2014/main" val="2715744236"/>
                    </a:ext>
                  </a:extLst>
                </a:gridCol>
                <a:gridCol w="734005">
                  <a:extLst>
                    <a:ext uri="{9D8B030D-6E8A-4147-A177-3AD203B41FA5}">
                      <a16:colId xmlns:a16="http://schemas.microsoft.com/office/drawing/2014/main" val="1106359530"/>
                    </a:ext>
                  </a:extLst>
                </a:gridCol>
                <a:gridCol w="723549">
                  <a:extLst>
                    <a:ext uri="{9D8B030D-6E8A-4147-A177-3AD203B41FA5}">
                      <a16:colId xmlns:a16="http://schemas.microsoft.com/office/drawing/2014/main" val="2967330572"/>
                    </a:ext>
                  </a:extLst>
                </a:gridCol>
              </a:tblGrid>
              <a:tr h="334622">
                <a:tc>
                  <a:txBody>
                    <a:bodyPr/>
                    <a:lstStyle/>
                    <a:p>
                      <a:pPr marL="0" marR="0" algn="ctr">
                        <a:lnSpc>
                          <a:spcPct val="115000"/>
                        </a:lnSpc>
                        <a:spcBef>
                          <a:spcPts val="0"/>
                        </a:spcBef>
                        <a:spcAft>
                          <a:spcPts val="0"/>
                        </a:spcAft>
                      </a:pPr>
                      <a:r>
                        <a:rPr lang="en-US" sz="1200" b="1" kern="100" dirty="0">
                          <a:solidFill>
                            <a:srgbClr val="FFFFFF"/>
                          </a:solidFill>
                          <a:effectLst/>
                          <a:latin typeface="Aptos" panose="020B0004020202020204" pitchFamily="34" charset="0"/>
                          <a:ea typeface="Aptos" panose="020B0004020202020204" pitchFamily="34" charset="0"/>
                          <a:cs typeface="Arial" panose="020B0604020202020204" pitchFamily="34" charset="0"/>
                        </a:rPr>
                        <a:t>Trial</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100" b="1" kern="100" dirty="0">
                          <a:solidFill>
                            <a:srgbClr val="FFFFFF"/>
                          </a:solidFill>
                          <a:effectLst/>
                          <a:latin typeface="Aptos" panose="020B0004020202020204" pitchFamily="34" charset="0"/>
                          <a:ea typeface="Aptos" panose="020B0004020202020204" pitchFamily="34" charset="0"/>
                          <a:cs typeface="Arial" panose="020B0604020202020204" pitchFamily="34" charset="0"/>
                        </a:rPr>
                        <a:t>Reference (Ω)</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b="1" kern="100" dirty="0">
                          <a:solidFill>
                            <a:srgbClr val="FFFFFF"/>
                          </a:solidFill>
                          <a:effectLst/>
                          <a:latin typeface="Aptos" panose="020B0004020202020204" pitchFamily="34" charset="0"/>
                          <a:ea typeface="Aptos" panose="020B0004020202020204" pitchFamily="34" charset="0"/>
                          <a:cs typeface="Arial" panose="020B0604020202020204" pitchFamily="34" charset="0"/>
                        </a:rPr>
                        <a:t>Reading(Ω)</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900" b="1" kern="100" dirty="0">
                          <a:solidFill>
                            <a:srgbClr val="FFFFFF"/>
                          </a:solidFill>
                          <a:effectLst/>
                          <a:latin typeface="Aptos" panose="020B0004020202020204" pitchFamily="34" charset="0"/>
                          <a:ea typeface="Aptos" panose="020B0004020202020204" pitchFamily="34" charset="0"/>
                          <a:cs typeface="Arial" panose="020B0604020202020204" pitchFamily="34" charset="0"/>
                        </a:rPr>
                        <a:t>Error (Absolute)</a:t>
                      </a:r>
                      <a:endParaRPr lang="en-US" sz="9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810234262"/>
                  </a:ext>
                </a:extLst>
              </a:tr>
              <a:tr h="302507">
                <a:tc>
                  <a:txBody>
                    <a:bodyPr/>
                    <a:lstStyle/>
                    <a:p>
                      <a:pPr marL="0" marR="0" algn="ctr">
                        <a:lnSpc>
                          <a:spcPct val="115000"/>
                        </a:lnSpc>
                        <a:spcBef>
                          <a:spcPts val="0"/>
                        </a:spcBef>
                        <a:spcAft>
                          <a:spcPts val="0"/>
                        </a:spcAft>
                      </a:pPr>
                      <a:r>
                        <a:rPr lang="en-US" sz="1200" b="1" kern="100">
                          <a:solidFill>
                            <a:srgbClr val="000000"/>
                          </a:solidFill>
                          <a:effectLst/>
                          <a:latin typeface="Aptos" panose="020B0004020202020204" pitchFamily="34" charset="0"/>
                          <a:ea typeface="Aptos" panose="020B0004020202020204" pitchFamily="34" charset="0"/>
                          <a:cs typeface="Arial" panose="020B0604020202020204" pitchFamily="34" charset="0"/>
                        </a:rPr>
                        <a:t>1</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10000</a:t>
                      </a:r>
                      <a:r>
                        <a:rPr lang="en-US"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±1%</a:t>
                      </a:r>
                      <a:endParaRPr lang="en-US" sz="12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kern="100">
                          <a:solidFill>
                            <a:srgbClr val="000000"/>
                          </a:solidFill>
                          <a:effectLst/>
                          <a:latin typeface="Aptos" panose="020B0004020202020204" pitchFamily="34" charset="0"/>
                          <a:ea typeface="Aptos" panose="020B0004020202020204" pitchFamily="34" charset="0"/>
                          <a:cs typeface="Arial" panose="020B0604020202020204" pitchFamily="34" charset="0"/>
                        </a:rPr>
                        <a:t>10,160</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160</a:t>
                      </a:r>
                      <a:r>
                        <a:rPr lang="en-US"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±100</a:t>
                      </a:r>
                      <a:endParaRPr lang="en-US" sz="12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433521837"/>
                  </a:ext>
                </a:extLst>
              </a:tr>
              <a:tr h="302507">
                <a:tc>
                  <a:txBody>
                    <a:bodyPr/>
                    <a:lstStyle/>
                    <a:p>
                      <a:pPr marL="0" marR="0" algn="ctr">
                        <a:lnSpc>
                          <a:spcPct val="115000"/>
                        </a:lnSpc>
                        <a:spcBef>
                          <a:spcPts val="0"/>
                        </a:spcBef>
                        <a:spcAft>
                          <a:spcPts val="0"/>
                        </a:spcAft>
                      </a:pPr>
                      <a:r>
                        <a:rPr lang="en-US" sz="1200" b="1" kern="100">
                          <a:effectLst/>
                          <a:latin typeface="Aptos" panose="020B0004020202020204" pitchFamily="34" charset="0"/>
                          <a:ea typeface="Aptos" panose="020B0004020202020204" pitchFamily="34" charset="0"/>
                          <a:cs typeface="Arial" panose="020B0604020202020204" pitchFamily="34" charset="0"/>
                        </a:rPr>
                        <a:t>2</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Arial" panose="020B0604020202020204" pitchFamily="34" charset="0"/>
                        </a:rPr>
                        <a:t>10000</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±1%</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Arial" panose="020B0604020202020204" pitchFamily="34" charset="0"/>
                        </a:rPr>
                        <a:t>9,539</a:t>
                      </a:r>
                    </a:p>
                  </a:txBody>
                  <a:tcPr marL="68580" marR="68580" marT="0" marB="0"/>
                </a:tc>
                <a:tc>
                  <a:txBody>
                    <a:bodyPr/>
                    <a:lstStyle/>
                    <a:p>
                      <a:pPr marL="0" marR="0" algn="ctr">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Arial" panose="020B0604020202020204" pitchFamily="34" charset="0"/>
                        </a:rPr>
                        <a:t>461</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±100</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629846498"/>
                  </a:ext>
                </a:extLst>
              </a:tr>
              <a:tr h="302507">
                <a:tc>
                  <a:txBody>
                    <a:bodyPr/>
                    <a:lstStyle/>
                    <a:p>
                      <a:pPr marL="0" marR="0" algn="ctr">
                        <a:lnSpc>
                          <a:spcPct val="115000"/>
                        </a:lnSpc>
                        <a:spcBef>
                          <a:spcPts val="0"/>
                        </a:spcBef>
                        <a:spcAft>
                          <a:spcPts val="0"/>
                        </a:spcAft>
                      </a:pPr>
                      <a:r>
                        <a:rPr lang="en-US" sz="1200" b="1" kern="100">
                          <a:solidFill>
                            <a:srgbClr val="000000"/>
                          </a:solidFill>
                          <a:effectLst/>
                          <a:latin typeface="Aptos" panose="020B0004020202020204" pitchFamily="34" charset="0"/>
                          <a:ea typeface="Aptos" panose="020B0004020202020204" pitchFamily="34" charset="0"/>
                          <a:cs typeface="Arial" panose="020B0604020202020204" pitchFamily="34" charset="0"/>
                        </a:rPr>
                        <a:t>3</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10000</a:t>
                      </a:r>
                      <a:r>
                        <a:rPr lang="en-US"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±1%</a:t>
                      </a:r>
                      <a:endParaRPr lang="en-US" sz="12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9,927</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73</a:t>
                      </a:r>
                      <a:r>
                        <a:rPr lang="en-US"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±100</a:t>
                      </a:r>
                      <a:endParaRPr lang="en-US" sz="12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206932455"/>
                  </a:ext>
                </a:extLst>
              </a:tr>
              <a:tr h="302507">
                <a:tc>
                  <a:txBody>
                    <a:bodyPr/>
                    <a:lstStyle/>
                    <a:p>
                      <a:pPr marL="0" marR="0" algn="ctr">
                        <a:lnSpc>
                          <a:spcPct val="115000"/>
                        </a:lnSpc>
                        <a:spcBef>
                          <a:spcPts val="0"/>
                        </a:spcBef>
                        <a:spcAft>
                          <a:spcPts val="0"/>
                        </a:spcAft>
                      </a:pPr>
                      <a:r>
                        <a:rPr lang="en-US" sz="1200" b="1" kern="100">
                          <a:effectLst/>
                          <a:latin typeface="Aptos" panose="020B0004020202020204" pitchFamily="34" charset="0"/>
                          <a:ea typeface="Aptos" panose="020B0004020202020204" pitchFamily="34" charset="0"/>
                          <a:cs typeface="Arial" panose="020B0604020202020204" pitchFamily="34" charset="0"/>
                        </a:rPr>
                        <a:t>4</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Arial" panose="020B0604020202020204" pitchFamily="34" charset="0"/>
                        </a:rPr>
                        <a:t>5100</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±1%</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kern="100">
                          <a:effectLst/>
                          <a:latin typeface="Aptos" panose="020B0004020202020204" pitchFamily="34" charset="0"/>
                          <a:ea typeface="Aptos" panose="020B0004020202020204" pitchFamily="34" charset="0"/>
                          <a:cs typeface="Arial" panose="020B0604020202020204" pitchFamily="34" charset="0"/>
                        </a:rPr>
                        <a:t>5,150</a:t>
                      </a:r>
                    </a:p>
                  </a:txBody>
                  <a:tcPr marL="68580" marR="68580" marT="0" marB="0"/>
                </a:tc>
                <a:tc>
                  <a:txBody>
                    <a:bodyPr/>
                    <a:lstStyle/>
                    <a:p>
                      <a:pPr marL="0" marR="0" algn="ctr">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Arial" panose="020B0604020202020204" pitchFamily="34" charset="0"/>
                        </a:rPr>
                        <a:t>50</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±51</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129202866"/>
                  </a:ext>
                </a:extLst>
              </a:tr>
              <a:tr h="302507">
                <a:tc>
                  <a:txBody>
                    <a:bodyPr/>
                    <a:lstStyle/>
                    <a:p>
                      <a:pPr marL="0" marR="0" algn="ctr">
                        <a:lnSpc>
                          <a:spcPct val="115000"/>
                        </a:lnSpc>
                        <a:spcBef>
                          <a:spcPts val="0"/>
                        </a:spcBef>
                        <a:spcAft>
                          <a:spcPts val="0"/>
                        </a:spcAft>
                      </a:pPr>
                      <a:r>
                        <a:rPr lang="en-US" sz="1200" b="1" kern="100">
                          <a:solidFill>
                            <a:srgbClr val="000000"/>
                          </a:solidFill>
                          <a:effectLst/>
                          <a:latin typeface="Aptos" panose="020B0004020202020204" pitchFamily="34" charset="0"/>
                          <a:ea typeface="Aptos" panose="020B0004020202020204" pitchFamily="34" charset="0"/>
                          <a:cs typeface="Arial" panose="020B0604020202020204" pitchFamily="34" charset="0"/>
                        </a:rPr>
                        <a:t>5</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5100</a:t>
                      </a:r>
                      <a:r>
                        <a:rPr lang="en-US"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±1%</a:t>
                      </a:r>
                      <a:endParaRPr lang="en-US" sz="12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kern="100">
                          <a:solidFill>
                            <a:srgbClr val="000000"/>
                          </a:solidFill>
                          <a:effectLst/>
                          <a:latin typeface="Aptos" panose="020B0004020202020204" pitchFamily="34" charset="0"/>
                          <a:ea typeface="Aptos" panose="020B0004020202020204" pitchFamily="34" charset="0"/>
                          <a:cs typeface="Arial" panose="020B0604020202020204" pitchFamily="34" charset="0"/>
                        </a:rPr>
                        <a:t>5,150</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50</a:t>
                      </a:r>
                      <a:r>
                        <a:rPr lang="en-US"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±51</a:t>
                      </a:r>
                      <a:endParaRPr lang="en-US" sz="12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82606847"/>
                  </a:ext>
                </a:extLst>
              </a:tr>
              <a:tr h="302507">
                <a:tc>
                  <a:txBody>
                    <a:bodyPr/>
                    <a:lstStyle/>
                    <a:p>
                      <a:pPr marL="0" marR="0" algn="ctr">
                        <a:lnSpc>
                          <a:spcPct val="115000"/>
                        </a:lnSpc>
                        <a:spcBef>
                          <a:spcPts val="0"/>
                        </a:spcBef>
                        <a:spcAft>
                          <a:spcPts val="0"/>
                        </a:spcAft>
                      </a:pPr>
                      <a:r>
                        <a:rPr lang="en-US" sz="1200" b="1" kern="100">
                          <a:effectLst/>
                          <a:latin typeface="Aptos" panose="020B0004020202020204" pitchFamily="34" charset="0"/>
                          <a:ea typeface="Aptos" panose="020B0004020202020204" pitchFamily="34" charset="0"/>
                          <a:cs typeface="Arial" panose="020B0604020202020204" pitchFamily="34" charset="0"/>
                        </a:rPr>
                        <a:t>Total</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Arial" panose="020B0604020202020204" pitchFamily="34" charset="0"/>
                        </a:rPr>
                        <a:t>40200</a:t>
                      </a:r>
                    </a:p>
                  </a:txBody>
                  <a:tcPr marL="68580" marR="68580" marT="0" marB="0"/>
                </a:tc>
                <a:tc gridSpan="2">
                  <a:txBody>
                    <a:bodyPr/>
                    <a:lstStyle/>
                    <a:p>
                      <a:pPr marL="0" marR="0" algn="ctr">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Arial" panose="020B0604020202020204" pitchFamily="34" charset="0"/>
                        </a:rPr>
                        <a:t>794</a:t>
                      </a:r>
                    </a:p>
                  </a:txBody>
                  <a:tcPr marL="68580" marR="68580" marT="0" marB="0"/>
                </a:tc>
                <a:tc hMerge="1">
                  <a:txBody>
                    <a:bodyPr/>
                    <a:lstStyle/>
                    <a:p>
                      <a:endParaRPr lang="en-US" dirty="0"/>
                    </a:p>
                  </a:txBody>
                  <a:tcPr/>
                </a:tc>
                <a:extLst>
                  <a:ext uri="{0D108BD9-81ED-4DB2-BD59-A6C34878D82A}">
                    <a16:rowId xmlns:a16="http://schemas.microsoft.com/office/drawing/2014/main" val="3738975559"/>
                  </a:ext>
                </a:extLst>
              </a:tr>
            </a:tbl>
          </a:graphicData>
        </a:graphic>
      </p:graphicFrame>
      <p:sp>
        <p:nvSpPr>
          <p:cNvPr id="7" name="TextBox 6">
            <a:extLst>
              <a:ext uri="{FF2B5EF4-FFF2-40B4-BE49-F238E27FC236}">
                <a16:creationId xmlns:a16="http://schemas.microsoft.com/office/drawing/2014/main" id="{61EC2027-0C16-433E-48BF-A83EB09A79AE}"/>
              </a:ext>
            </a:extLst>
          </p:cNvPr>
          <p:cNvSpPr txBox="1"/>
          <p:nvPr/>
        </p:nvSpPr>
        <p:spPr>
          <a:xfrm>
            <a:off x="16447898" y="20542628"/>
            <a:ext cx="2572419" cy="261610"/>
          </a:xfrm>
          <a:prstGeom prst="rect">
            <a:avLst/>
          </a:prstGeom>
          <a:noFill/>
        </p:spPr>
        <p:txBody>
          <a:bodyPr wrap="square" rtlCol="0">
            <a:spAutoFit/>
          </a:bodyPr>
          <a:lstStyle/>
          <a:p>
            <a:r>
              <a:rPr lang="en-US" sz="1100" b="1" dirty="0">
                <a:solidFill>
                  <a:schemeClr val="accent1"/>
                </a:solidFill>
              </a:rPr>
              <a:t>Table 3: Results of the ohmmeter circuit</a:t>
            </a:r>
          </a:p>
        </p:txBody>
      </p:sp>
      <p:pic>
        <p:nvPicPr>
          <p:cNvPr id="22" name="Picture 21">
            <a:extLst>
              <a:ext uri="{FF2B5EF4-FFF2-40B4-BE49-F238E27FC236}">
                <a16:creationId xmlns:a16="http://schemas.microsoft.com/office/drawing/2014/main" id="{070558E0-AAD3-ADD2-2DDD-E81F2E351C3A}"/>
              </a:ext>
            </a:extLst>
          </p:cNvPr>
          <p:cNvPicPr>
            <a:picLocks noChangeAspect="1"/>
          </p:cNvPicPr>
          <p:nvPr/>
        </p:nvPicPr>
        <p:blipFill>
          <a:blip r:embed="rId46"/>
          <a:stretch>
            <a:fillRect/>
          </a:stretch>
        </p:blipFill>
        <p:spPr>
          <a:xfrm>
            <a:off x="16138044" y="24146565"/>
            <a:ext cx="2882273" cy="2373530"/>
          </a:xfrm>
          <a:prstGeom prst="rect">
            <a:avLst/>
          </a:prstGeom>
        </p:spPr>
      </p:pic>
      <p:sp>
        <p:nvSpPr>
          <p:cNvPr id="30" name="TextBox 29">
            <a:extLst>
              <a:ext uri="{FF2B5EF4-FFF2-40B4-BE49-F238E27FC236}">
                <a16:creationId xmlns:a16="http://schemas.microsoft.com/office/drawing/2014/main" id="{2EFA7594-8327-7989-877A-10FCF59FCB3F}"/>
              </a:ext>
            </a:extLst>
          </p:cNvPr>
          <p:cNvSpPr txBox="1"/>
          <p:nvPr/>
        </p:nvSpPr>
        <p:spPr>
          <a:xfrm>
            <a:off x="16131136" y="26467782"/>
            <a:ext cx="2963580" cy="430887"/>
          </a:xfrm>
          <a:prstGeom prst="rect">
            <a:avLst/>
          </a:prstGeom>
          <a:noFill/>
        </p:spPr>
        <p:txBody>
          <a:bodyPr wrap="square" rtlCol="0">
            <a:spAutoFit/>
          </a:bodyPr>
          <a:lstStyle/>
          <a:p>
            <a:r>
              <a:rPr lang="en-US" sz="1100" b="1" dirty="0">
                <a:solidFill>
                  <a:schemeClr val="accent1"/>
                </a:solidFill>
              </a:rPr>
              <a:t>Figure 6: represents the device measurements versus the multimeter measurements</a:t>
            </a:r>
          </a:p>
        </p:txBody>
      </p:sp>
      <p:pic>
        <p:nvPicPr>
          <p:cNvPr id="43" name="Picture 42">
            <a:extLst>
              <a:ext uri="{FF2B5EF4-FFF2-40B4-BE49-F238E27FC236}">
                <a16:creationId xmlns:a16="http://schemas.microsoft.com/office/drawing/2014/main" id="{DE0218E5-8626-19FD-7ED6-C4C07BD2E41E}"/>
              </a:ext>
            </a:extLst>
          </p:cNvPr>
          <p:cNvPicPr>
            <a:picLocks noChangeAspect="1"/>
          </p:cNvPicPr>
          <p:nvPr/>
        </p:nvPicPr>
        <p:blipFill>
          <a:blip r:embed="rId47"/>
          <a:stretch>
            <a:fillRect/>
          </a:stretch>
        </p:blipFill>
        <p:spPr>
          <a:xfrm>
            <a:off x="1307949" y="22825759"/>
            <a:ext cx="4377684" cy="4687195"/>
          </a:xfrm>
          <a:prstGeom prst="rect">
            <a:avLst/>
          </a:prstGeom>
        </p:spPr>
      </p:pic>
      <p:pic>
        <p:nvPicPr>
          <p:cNvPr id="63" name="Picture 62">
            <a:extLst>
              <a:ext uri="{FF2B5EF4-FFF2-40B4-BE49-F238E27FC236}">
                <a16:creationId xmlns:a16="http://schemas.microsoft.com/office/drawing/2014/main" id="{10C794C9-9A4D-F2BA-849D-2361BB860449}"/>
              </a:ext>
            </a:extLst>
          </p:cNvPr>
          <p:cNvPicPr>
            <a:picLocks noChangeAspect="1"/>
          </p:cNvPicPr>
          <p:nvPr/>
        </p:nvPicPr>
        <p:blipFill>
          <a:blip r:embed="rId48"/>
          <a:stretch>
            <a:fillRect/>
          </a:stretch>
        </p:blipFill>
        <p:spPr>
          <a:xfrm>
            <a:off x="5686149" y="22811866"/>
            <a:ext cx="4134309" cy="4701088"/>
          </a:xfrm>
          <a:prstGeom prst="rect">
            <a:avLst/>
          </a:prstGeom>
        </p:spPr>
      </p:pic>
      <p:sp>
        <p:nvSpPr>
          <p:cNvPr id="72" name="TextBox 71">
            <a:extLst>
              <a:ext uri="{FF2B5EF4-FFF2-40B4-BE49-F238E27FC236}">
                <a16:creationId xmlns:a16="http://schemas.microsoft.com/office/drawing/2014/main" id="{AA4CEA0C-D68A-7109-58DC-5BAC87D1745E}"/>
              </a:ext>
            </a:extLst>
          </p:cNvPr>
          <p:cNvSpPr txBox="1"/>
          <p:nvPr/>
        </p:nvSpPr>
        <p:spPr>
          <a:xfrm>
            <a:off x="4785829" y="22525783"/>
            <a:ext cx="1373010" cy="276999"/>
          </a:xfrm>
          <a:prstGeom prst="rect">
            <a:avLst/>
          </a:prstGeom>
          <a:noFill/>
        </p:spPr>
        <p:txBody>
          <a:bodyPr wrap="square" rtlCol="0">
            <a:spAutoFit/>
          </a:bodyPr>
          <a:lstStyle/>
          <a:p>
            <a:r>
              <a:rPr lang="en-US" sz="1200" b="1" dirty="0">
                <a:solidFill>
                  <a:schemeClr val="accent1"/>
                </a:solidFill>
              </a:rPr>
              <a:t>Table 1: Materials</a:t>
            </a:r>
          </a:p>
        </p:txBody>
      </p:sp>
      <p:sp>
        <p:nvSpPr>
          <p:cNvPr id="80" name="TextBox 79">
            <a:extLst>
              <a:ext uri="{FF2B5EF4-FFF2-40B4-BE49-F238E27FC236}">
                <a16:creationId xmlns:a16="http://schemas.microsoft.com/office/drawing/2014/main" id="{AF273319-EE3F-407C-F981-A2204DAD81D8}"/>
              </a:ext>
            </a:extLst>
          </p:cNvPr>
          <p:cNvSpPr txBox="1"/>
          <p:nvPr/>
        </p:nvSpPr>
        <p:spPr>
          <a:xfrm>
            <a:off x="26356807" y="9816466"/>
            <a:ext cx="2643284" cy="261610"/>
          </a:xfrm>
          <a:prstGeom prst="rect">
            <a:avLst/>
          </a:prstGeom>
          <a:noFill/>
        </p:spPr>
        <p:txBody>
          <a:bodyPr wrap="square" rtlCol="0">
            <a:spAutoFit/>
          </a:bodyPr>
          <a:lstStyle/>
          <a:p>
            <a:r>
              <a:rPr lang="en-US" sz="1100" b="1" dirty="0">
                <a:solidFill>
                  <a:schemeClr val="accent1"/>
                </a:solidFill>
              </a:rPr>
              <a:t>Figure 8: Represents Kirkoff's voltage law</a:t>
            </a:r>
          </a:p>
        </p:txBody>
      </p:sp>
      <p:sp>
        <p:nvSpPr>
          <p:cNvPr id="88" name="TextBox 87">
            <a:extLst>
              <a:ext uri="{FF2B5EF4-FFF2-40B4-BE49-F238E27FC236}">
                <a16:creationId xmlns:a16="http://schemas.microsoft.com/office/drawing/2014/main" id="{66CED571-4C46-D10F-F67A-7BBF1276B18B}"/>
              </a:ext>
            </a:extLst>
          </p:cNvPr>
          <p:cNvSpPr txBox="1"/>
          <p:nvPr/>
        </p:nvSpPr>
        <p:spPr>
          <a:xfrm>
            <a:off x="26594851" y="25486850"/>
            <a:ext cx="2643284" cy="430887"/>
          </a:xfrm>
          <a:prstGeom prst="rect">
            <a:avLst/>
          </a:prstGeom>
          <a:noFill/>
        </p:spPr>
        <p:txBody>
          <a:bodyPr wrap="square" rtlCol="0">
            <a:spAutoFit/>
          </a:bodyPr>
          <a:lstStyle/>
          <a:p>
            <a:r>
              <a:rPr lang="en-US" sz="1100" b="1" dirty="0">
                <a:solidFill>
                  <a:schemeClr val="accent1"/>
                </a:solidFill>
              </a:rPr>
              <a:t>Figure 9: Represents uncalibrated versus calibrated results</a:t>
            </a:r>
          </a:p>
        </p:txBody>
      </p:sp>
      <p:pic>
        <p:nvPicPr>
          <p:cNvPr id="18" name="Picture 17">
            <a:extLst>
              <a:ext uri="{FF2B5EF4-FFF2-40B4-BE49-F238E27FC236}">
                <a16:creationId xmlns:a16="http://schemas.microsoft.com/office/drawing/2014/main" id="{2CC52AD1-3566-8836-93D8-7D66689BD95F}"/>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7396815" y="11567969"/>
            <a:ext cx="2255363" cy="1323340"/>
          </a:xfrm>
          <a:prstGeom prst="rect">
            <a:avLst/>
          </a:prstGeom>
        </p:spPr>
      </p:pic>
      <p:pic>
        <p:nvPicPr>
          <p:cNvPr id="20" name="Picture 19">
            <a:extLst>
              <a:ext uri="{FF2B5EF4-FFF2-40B4-BE49-F238E27FC236}">
                <a16:creationId xmlns:a16="http://schemas.microsoft.com/office/drawing/2014/main" id="{70B7D9A6-8189-6247-D4C6-991C8B535AB8}"/>
              </a:ext>
            </a:extLst>
          </p:cNvPr>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26498188" y="7048500"/>
            <a:ext cx="2272228" cy="1114854"/>
          </a:xfrm>
          <a:prstGeom prst="rect">
            <a:avLst/>
          </a:prstGeom>
        </p:spPr>
      </p:pic>
      <p:sp>
        <p:nvSpPr>
          <p:cNvPr id="35" name="object 71">
            <a:extLst>
              <a:ext uri="{FF2B5EF4-FFF2-40B4-BE49-F238E27FC236}">
                <a16:creationId xmlns:a16="http://schemas.microsoft.com/office/drawing/2014/main" id="{519180F1-37FA-09E1-7481-B0FD879707C4}"/>
              </a:ext>
            </a:extLst>
          </p:cNvPr>
          <p:cNvSpPr txBox="1"/>
          <p:nvPr/>
        </p:nvSpPr>
        <p:spPr>
          <a:xfrm>
            <a:off x="19933919" y="7179005"/>
            <a:ext cx="8992777" cy="1928352"/>
          </a:xfrm>
          <a:prstGeom prst="rect">
            <a:avLst/>
          </a:prstGeom>
        </p:spPr>
        <p:txBody>
          <a:bodyPr vert="horz" wrap="square" lIns="0" tIns="23753" rIns="0" bIns="0" rtlCol="0">
            <a:spAutoFit/>
          </a:bodyPr>
          <a:lstStyle/>
          <a:p>
            <a:pPr algn="just">
              <a:lnSpc>
                <a:spcPct val="115000"/>
              </a:lnSpc>
            </a:pP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  The prototype offers sustainable solutions that reduce gaps in scientific </a:t>
            </a:r>
          </a:p>
          <a:p>
            <a:pPr algn="just">
              <a:lnSpc>
                <a:spcPct val="115000"/>
              </a:lnSpc>
            </a:pP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instruments while utilizing e-waste from the environment by building a </a:t>
            </a:r>
          </a:p>
          <a:p>
            <a:pPr algn="just">
              <a:lnSpc>
                <a:spcPct val="115000"/>
              </a:lnSpc>
            </a:pP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precision multimeter entirely from e-waste as shown in </a:t>
            </a:r>
            <a:r>
              <a:rPr lang="en-US" sz="1720" b="1" kern="100" dirty="0">
                <a:effectLst/>
                <a:latin typeface="Times New Roman" panose="02020603050405020304" pitchFamily="18" charset="0"/>
                <a:ea typeface="Aptos" panose="020B0004020202020204" pitchFamily="34" charset="0"/>
                <a:cs typeface="Times New Roman" panose="02020603050405020304" pitchFamily="18" charset="0"/>
              </a:rPr>
              <a:t>Fig 7</a:t>
            </a:r>
            <a:r>
              <a:rPr lang="en-US" sz="172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R="0" lvl="0" algn="just">
              <a:lnSpc>
                <a:spcPct val="115000"/>
              </a:lnSpc>
              <a:spcBef>
                <a:spcPts val="0"/>
              </a:spcBef>
              <a:spcAft>
                <a:spcPts val="0"/>
              </a:spcAft>
            </a:pPr>
            <a:endParaRPr lang="en-US" sz="172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gn="just">
              <a:lnSpc>
                <a:spcPct val="115000"/>
              </a:lnSpc>
              <a:spcBef>
                <a:spcPts val="0"/>
              </a:spcBef>
              <a:spcAft>
                <a:spcPts val="800"/>
              </a:spcAft>
              <a:buFont typeface="Aptos" panose="020B0004020202020204" pitchFamily="34" charset="0"/>
              <a:buChar char="-"/>
            </a:pPr>
            <a:endParaRPr lang="en-US" sz="172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5004" marR="10002" indent="456297" algn="just">
              <a:lnSpc>
                <a:spcPct val="101600"/>
              </a:lnSpc>
              <a:spcBef>
                <a:spcPts val="187"/>
              </a:spcBef>
            </a:pPr>
            <a:endParaRPr lang="en-US" sz="1720" kern="1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55D79891-D9E3-1749-BA2A-ABF96C85CC71}"/>
              </a:ext>
            </a:extLst>
          </p:cNvPr>
          <p:cNvSpPr txBox="1"/>
          <p:nvPr/>
        </p:nvSpPr>
        <p:spPr>
          <a:xfrm>
            <a:off x="26332060" y="8165472"/>
            <a:ext cx="3020194" cy="246221"/>
          </a:xfrm>
          <a:prstGeom prst="rect">
            <a:avLst/>
          </a:prstGeom>
          <a:noFill/>
        </p:spPr>
        <p:txBody>
          <a:bodyPr wrap="square" rtlCol="0">
            <a:spAutoFit/>
          </a:bodyPr>
          <a:lstStyle/>
          <a:p>
            <a:r>
              <a:rPr lang="en-US" sz="1000" b="1" dirty="0">
                <a:solidFill>
                  <a:schemeClr val="accent1"/>
                </a:solidFill>
              </a:rPr>
              <a:t>Figure 7: Represents an image of the prototype</a:t>
            </a:r>
          </a:p>
        </p:txBody>
      </p:sp>
    </p:spTree>
    <p:extLst>
      <p:ext uri="{BB962C8B-B14F-4D97-AF65-F5344CB8AC3E}">
        <p14:creationId xmlns:p14="http://schemas.microsoft.com/office/powerpoint/2010/main" val="12677552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1948</TotalTime>
  <Words>3263</Words>
  <Application>Microsoft Office PowerPoint</Application>
  <PresentationFormat>Custom</PresentationFormat>
  <Paragraphs>192</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Aptos</vt:lpstr>
      <vt:lpstr>Arial</vt:lpstr>
      <vt:lpstr>Bahnschrift</vt:lpstr>
      <vt:lpstr>Bahnschrift SemiBold</vt:lpstr>
      <vt:lpstr>Calibri</vt:lpstr>
      <vt:lpstr>Calibri Light</vt:lpstr>
      <vt:lpstr>Cambria Math</vt:lpstr>
      <vt:lpstr>Symbol</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Abdelrahman Mohamed Abdelrahman Mansour</dc:creator>
  <cp:lastModifiedBy>mohamed2424109@gmail.com</cp:lastModifiedBy>
  <cp:revision>40</cp:revision>
  <dcterms:created xsi:type="dcterms:W3CDTF">2023-12-04T13:55:13Z</dcterms:created>
  <dcterms:modified xsi:type="dcterms:W3CDTF">2025-12-21T08:58:55Z</dcterms:modified>
</cp:coreProperties>
</file>